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65"/>
  </p:notesMasterIdLst>
  <p:sldIdLst>
    <p:sldId id="256" r:id="rId2"/>
    <p:sldId id="360" r:id="rId3"/>
    <p:sldId id="313" r:id="rId4"/>
    <p:sldId id="320" r:id="rId5"/>
    <p:sldId id="325" r:id="rId6"/>
    <p:sldId id="328" r:id="rId7"/>
    <p:sldId id="257" r:id="rId8"/>
    <p:sldId id="258" r:id="rId9"/>
    <p:sldId id="324" r:id="rId10"/>
    <p:sldId id="282" r:id="rId11"/>
    <p:sldId id="291" r:id="rId12"/>
    <p:sldId id="281" r:id="rId13"/>
    <p:sldId id="285" r:id="rId14"/>
    <p:sldId id="326" r:id="rId15"/>
    <p:sldId id="286" r:id="rId16"/>
    <p:sldId id="293" r:id="rId17"/>
    <p:sldId id="329" r:id="rId18"/>
    <p:sldId id="295" r:id="rId19"/>
    <p:sldId id="296" r:id="rId20"/>
    <p:sldId id="297" r:id="rId21"/>
    <p:sldId id="298" r:id="rId22"/>
    <p:sldId id="292" r:id="rId23"/>
    <p:sldId id="321" r:id="rId24"/>
    <p:sldId id="317" r:id="rId25"/>
    <p:sldId id="318" r:id="rId26"/>
    <p:sldId id="316" r:id="rId27"/>
    <p:sldId id="322" r:id="rId28"/>
    <p:sldId id="323" r:id="rId29"/>
    <p:sldId id="265" r:id="rId30"/>
    <p:sldId id="300" r:id="rId31"/>
    <p:sldId id="333" r:id="rId32"/>
    <p:sldId id="331" r:id="rId33"/>
    <p:sldId id="301" r:id="rId34"/>
    <p:sldId id="303" r:id="rId35"/>
    <p:sldId id="302" r:id="rId36"/>
    <p:sldId id="304" r:id="rId37"/>
    <p:sldId id="305" r:id="rId38"/>
    <p:sldId id="306" r:id="rId39"/>
    <p:sldId id="307" r:id="rId40"/>
    <p:sldId id="310" r:id="rId41"/>
    <p:sldId id="338" r:id="rId42"/>
    <p:sldId id="311" r:id="rId43"/>
    <p:sldId id="340" r:id="rId44"/>
    <p:sldId id="312" r:id="rId45"/>
    <p:sldId id="308" r:id="rId46"/>
    <p:sldId id="334" r:id="rId47"/>
    <p:sldId id="335" r:id="rId48"/>
    <p:sldId id="337" r:id="rId49"/>
    <p:sldId id="336" r:id="rId50"/>
    <p:sldId id="309" r:id="rId51"/>
    <p:sldId id="339" r:id="rId52"/>
    <p:sldId id="299" r:id="rId53"/>
    <p:sldId id="350" r:id="rId54"/>
    <p:sldId id="341" r:id="rId55"/>
    <p:sldId id="349" r:id="rId56"/>
    <p:sldId id="347" r:id="rId57"/>
    <p:sldId id="351" r:id="rId58"/>
    <p:sldId id="352" r:id="rId59"/>
    <p:sldId id="362" r:id="rId60"/>
    <p:sldId id="363" r:id="rId61"/>
    <p:sldId id="277" r:id="rId62"/>
    <p:sldId id="348" r:id="rId63"/>
    <p:sldId id="36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48AA8-8665-44BA-902F-60305CF23C00}" type="datetimeFigureOut">
              <a:rPr lang="en-US" smtClean="0"/>
              <a:t>4/24/2022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74648-2528-4D88-9B84-1CE83E98BED1}" type="slidenum">
              <a:rPr lang="en-US" smtClean="0"/>
              <a:t>‹#›</a:t>
            </a:fld>
            <a:endParaRPr lang="en-US"/>
          </a:p>
        </p:txBody>
      </p:sp>
    </p:spTree>
    <p:extLst>
      <p:ext uri="{BB962C8B-B14F-4D97-AF65-F5344CB8AC3E}">
        <p14:creationId xmlns:p14="http://schemas.microsoft.com/office/powerpoint/2010/main" val="29296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74648-2528-4D88-9B84-1CE83E98BED1}" type="slidenum">
              <a:rPr lang="en-US" smtClean="0"/>
              <a:t>7</a:t>
            </a:fld>
            <a:endParaRPr lang="en-US"/>
          </a:p>
        </p:txBody>
      </p:sp>
    </p:spTree>
    <p:extLst>
      <p:ext uri="{BB962C8B-B14F-4D97-AF65-F5344CB8AC3E}">
        <p14:creationId xmlns:p14="http://schemas.microsoft.com/office/powerpoint/2010/main" val="188404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74648-2528-4D88-9B84-1CE83E98BED1}" type="slidenum">
              <a:rPr lang="en-US" smtClean="0"/>
              <a:t>10</a:t>
            </a:fld>
            <a:endParaRPr lang="en-US"/>
          </a:p>
        </p:txBody>
      </p:sp>
    </p:spTree>
    <p:extLst>
      <p:ext uri="{BB962C8B-B14F-4D97-AF65-F5344CB8AC3E}">
        <p14:creationId xmlns:p14="http://schemas.microsoft.com/office/powerpoint/2010/main" val="197162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074648-2528-4D88-9B84-1CE83E98BED1}" type="slidenum">
              <a:rPr lang="en-US" smtClean="0"/>
              <a:t>52</a:t>
            </a:fld>
            <a:endParaRPr lang="en-US"/>
          </a:p>
        </p:txBody>
      </p:sp>
    </p:spTree>
    <p:extLst>
      <p:ext uri="{BB962C8B-B14F-4D97-AF65-F5344CB8AC3E}">
        <p14:creationId xmlns:p14="http://schemas.microsoft.com/office/powerpoint/2010/main" val="1812520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83F337-AA94-4256-8B5C-C948AD41DCDD}" type="datetimeFigureOut">
              <a:rPr lang="en-US" smtClean="0"/>
              <a:pPr/>
              <a:t>4/24/2022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29BB526-2ED4-40B2-80FD-29CB841595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83F337-AA94-4256-8B5C-C948AD41DCDD}"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BB526-2ED4-40B2-80FD-29CB841595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83F337-AA94-4256-8B5C-C948AD41DCDD}"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BB526-2ED4-40B2-80FD-29CB841595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83F337-AA94-4256-8B5C-C948AD41DCDD}"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BB526-2ED4-40B2-80FD-29CB8415953F}"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D83F337-AA94-4256-8B5C-C948AD41DCDD}"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BB526-2ED4-40B2-80FD-29CB8415953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D83F337-AA94-4256-8B5C-C948AD41DCDD}"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BB526-2ED4-40B2-80FD-29CB8415953F}"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D83F337-AA94-4256-8B5C-C948AD41DCDD}" type="datetimeFigureOut">
              <a:rPr lang="en-US" smtClean="0"/>
              <a:pPr/>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BB526-2ED4-40B2-80FD-29CB841595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83F337-AA94-4256-8B5C-C948AD41DCDD}" type="datetimeFigureOut">
              <a:rPr lang="en-US" smtClean="0"/>
              <a:pPr/>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BB526-2ED4-40B2-80FD-29CB8415953F}"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3F337-AA94-4256-8B5C-C948AD41DCDD}" type="datetimeFigureOut">
              <a:rPr lang="en-US" smtClean="0"/>
              <a:pPr/>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BB526-2ED4-40B2-80FD-29CB841595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D83F337-AA94-4256-8B5C-C948AD41DCDD}"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BB526-2ED4-40B2-80FD-29CB841595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D83F337-AA94-4256-8B5C-C948AD41DCDD}" type="datetimeFigureOut">
              <a:rPr lang="en-US" smtClean="0"/>
              <a:pPr/>
              <a:t>4/24/2022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29BB526-2ED4-40B2-80FD-29CB8415953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83F337-AA94-4256-8B5C-C948AD41DCDD}" type="datetimeFigureOut">
              <a:rPr lang="en-US" smtClean="0"/>
              <a:pPr/>
              <a:t>4/24/2022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29BB526-2ED4-40B2-80FD-29CB841595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899" y="29910"/>
            <a:ext cx="7772400" cy="1466850"/>
          </a:xfrm>
        </p:spPr>
        <p:txBody>
          <a:bodyPr>
            <a:normAutofit/>
          </a:bodyPr>
          <a:lstStyle/>
          <a:p>
            <a:r>
              <a:rPr lang="en-US" dirty="0"/>
              <a:t>	</a:t>
            </a:r>
          </a:p>
        </p:txBody>
      </p:sp>
      <p:sp>
        <p:nvSpPr>
          <p:cNvPr id="3" name="Subtitle 2"/>
          <p:cNvSpPr>
            <a:spLocks noGrp="1"/>
          </p:cNvSpPr>
          <p:nvPr>
            <p:ph type="subTitle" idx="1"/>
          </p:nvPr>
        </p:nvSpPr>
        <p:spPr>
          <a:xfrm>
            <a:off x="3484614" y="1930460"/>
            <a:ext cx="5278386" cy="2599678"/>
          </a:xfrm>
        </p:spPr>
        <p:txBody>
          <a:bodyPr>
            <a:noAutofit/>
          </a:bodyPr>
          <a:lstStyle/>
          <a:p>
            <a:pPr algn="l"/>
            <a:r>
              <a:rPr lang="en-US" sz="4000" b="1" dirty="0">
                <a:latin typeface="Berlin Sans FB Demi" panose="020E0802020502020306" pitchFamily="34" charset="0"/>
              </a:rPr>
              <a:t>Diversity and Inclusion: Gender Expansive Terminology</a:t>
            </a:r>
          </a:p>
          <a:p>
            <a:pPr algn="l"/>
            <a:endParaRPr lang="en-US" sz="4400" b="1" dirty="0">
              <a:latin typeface="Berlin Sans FB Demi" panose="020E0802020502020306" pitchFamily="34" charset="0"/>
            </a:endParaRPr>
          </a:p>
          <a:p>
            <a:pPr algn="l"/>
            <a:endParaRPr lang="en-US" sz="4400" b="1" dirty="0">
              <a:latin typeface="Berlin Sans FB Demi" panose="020E0802020502020306" pitchFamily="34" charset="0"/>
            </a:endParaRPr>
          </a:p>
          <a:p>
            <a:pPr algn="l"/>
            <a:endParaRPr lang="en-US" sz="4400" b="1" dirty="0">
              <a:latin typeface="Berlin Sans FB Demi" panose="020E0802020502020306" pitchFamily="34" charset="0"/>
            </a:endParaRPr>
          </a:p>
          <a:p>
            <a:pPr algn="l"/>
            <a:endParaRPr lang="en-US" sz="4400" b="1" dirty="0">
              <a:latin typeface="Berlin Sans FB Demi" panose="020E0802020502020306" pitchFamily="34" charset="0"/>
            </a:endParaRPr>
          </a:p>
          <a:p>
            <a:pPr algn="l"/>
            <a:endParaRPr lang="en-US" sz="3800" dirty="0">
              <a:latin typeface="Berlin Sans FB Demi" panose="020E0802020502020306" pitchFamily="34" charset="0"/>
            </a:endParaRPr>
          </a:p>
          <a:p>
            <a:pPr algn="l"/>
            <a:endParaRPr lang="en-US" sz="3600" b="1" dirty="0">
              <a:latin typeface="Berlin Sans FB Demi" panose="020E0802020502020306" pitchFamily="34" charset="0"/>
            </a:endParaRPr>
          </a:p>
        </p:txBody>
      </p:sp>
      <p:sp>
        <p:nvSpPr>
          <p:cNvPr id="6" name="Subtitle 2"/>
          <p:cNvSpPr txBox="1">
            <a:spLocks/>
          </p:cNvSpPr>
          <p:nvPr/>
        </p:nvSpPr>
        <p:spPr>
          <a:xfrm>
            <a:off x="5257800" y="6096000"/>
            <a:ext cx="3886200" cy="620683"/>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US" sz="3200" dirty="0">
                <a:solidFill>
                  <a:schemeClr val="bg1"/>
                </a:solidFill>
                <a:latin typeface="Berlin Sans FB Demi" panose="020E0802020502020306" pitchFamily="34" charset="0"/>
              </a:rPr>
              <a:t>Jordan E. Braxton</a:t>
            </a:r>
            <a:endParaRPr lang="en-US" sz="2400" dirty="0">
              <a:solidFill>
                <a:schemeClr val="bg1"/>
              </a:solidFill>
              <a:latin typeface="Berlin Sans FB Demi" panose="020E0802020502020306"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370" y="78869"/>
            <a:ext cx="4383630" cy="1068617"/>
          </a:xfrm>
          <a:prstGeom prst="rect">
            <a:avLst/>
          </a:prstGeom>
        </p:spPr>
      </p:pic>
      <p:pic>
        <p:nvPicPr>
          <p:cNvPr id="4" name="Picture 3">
            <a:extLst>
              <a:ext uri="{FF2B5EF4-FFF2-40B4-BE49-F238E27FC236}">
                <a16:creationId xmlns:a16="http://schemas.microsoft.com/office/drawing/2014/main" id="{6BCFB110-B28F-463D-BA95-7FC8D3352C23}"/>
              </a:ext>
            </a:extLst>
          </p:cNvPr>
          <p:cNvPicPr>
            <a:picLocks noChangeAspect="1"/>
          </p:cNvPicPr>
          <p:nvPr/>
        </p:nvPicPr>
        <p:blipFill>
          <a:blip r:embed="rId3"/>
          <a:stretch>
            <a:fillRect/>
          </a:stretch>
        </p:blipFill>
        <p:spPr>
          <a:xfrm>
            <a:off x="381000" y="1930459"/>
            <a:ext cx="2905125" cy="2590800"/>
          </a:xfrm>
          <a:prstGeom prst="rect">
            <a:avLst/>
          </a:prstGeom>
        </p:spPr>
      </p:pic>
    </p:spTree>
    <p:extLst>
      <p:ext uri="{BB962C8B-B14F-4D97-AF65-F5344CB8AC3E}">
        <p14:creationId xmlns:p14="http://schemas.microsoft.com/office/powerpoint/2010/main" val="356310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8739D6-B123-4A14-81DF-9ECA64158E0F}"/>
              </a:ext>
            </a:extLst>
          </p:cNvPr>
          <p:cNvSpPr>
            <a:spLocks noGrp="1"/>
          </p:cNvSpPr>
          <p:nvPr>
            <p:ph idx="1"/>
          </p:nvPr>
        </p:nvSpPr>
        <p:spPr/>
        <p:txBody>
          <a:bodyPr>
            <a:normAutofit/>
          </a:bodyPr>
          <a:lstStyle/>
          <a:p>
            <a:r>
              <a:rPr lang="en-US" dirty="0"/>
              <a:t>Our gender may begin with the assignment of our sex, it doesn’t end there. A person’s gender is the complex interrelationship between three dimensions.</a:t>
            </a:r>
          </a:p>
          <a:p>
            <a:pPr lvl="1"/>
            <a:r>
              <a:rPr lang="en-US" dirty="0"/>
              <a:t>Body</a:t>
            </a:r>
          </a:p>
          <a:p>
            <a:pPr lvl="1"/>
            <a:r>
              <a:rPr lang="en-US" dirty="0"/>
              <a:t>Identity</a:t>
            </a:r>
          </a:p>
          <a:p>
            <a:pPr lvl="1"/>
            <a:r>
              <a:rPr lang="en-US" dirty="0"/>
              <a:t>Expression</a:t>
            </a:r>
          </a:p>
          <a:p>
            <a:r>
              <a:rPr lang="en-US" dirty="0"/>
              <a:t>The term is also used more broadly to denote a range of identities that do not correspond to established ideas of male and female.</a:t>
            </a:r>
          </a:p>
        </p:txBody>
      </p:sp>
      <p:sp>
        <p:nvSpPr>
          <p:cNvPr id="3" name="Title 2">
            <a:extLst>
              <a:ext uri="{FF2B5EF4-FFF2-40B4-BE49-F238E27FC236}">
                <a16:creationId xmlns:a16="http://schemas.microsoft.com/office/drawing/2014/main" id="{8859FD00-BAF9-4460-86CE-BD938B97918B}"/>
              </a:ext>
            </a:extLst>
          </p:cNvPr>
          <p:cNvSpPr>
            <a:spLocks noGrp="1"/>
          </p:cNvSpPr>
          <p:nvPr>
            <p:ph type="title"/>
          </p:nvPr>
        </p:nvSpPr>
        <p:spPr/>
        <p:txBody>
          <a:bodyPr>
            <a:normAutofit fontScale="90000"/>
          </a:bodyPr>
          <a:lstStyle/>
          <a:p>
            <a:r>
              <a:rPr lang="en-US" dirty="0"/>
              <a:t>What is Gender?</a:t>
            </a:r>
            <a:br>
              <a:rPr lang="en-US" dirty="0"/>
            </a:br>
            <a:endParaRPr lang="en-US" dirty="0"/>
          </a:p>
        </p:txBody>
      </p:sp>
      <p:pic>
        <p:nvPicPr>
          <p:cNvPr id="4" name="Picture 3">
            <a:extLst>
              <a:ext uri="{FF2B5EF4-FFF2-40B4-BE49-F238E27FC236}">
                <a16:creationId xmlns:a16="http://schemas.microsoft.com/office/drawing/2014/main" id="{DA2CC4D9-ABBF-4E45-B362-431672B5C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542338"/>
            <a:ext cx="1429517" cy="1239462"/>
          </a:xfrm>
          <a:prstGeom prst="rect">
            <a:avLst/>
          </a:prstGeom>
        </p:spPr>
      </p:pic>
    </p:spTree>
    <p:extLst>
      <p:ext uri="{BB962C8B-B14F-4D97-AF65-F5344CB8AC3E}">
        <p14:creationId xmlns:p14="http://schemas.microsoft.com/office/powerpoint/2010/main" val="2994136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96F864-26DE-4931-ABF0-740BB5164755}"/>
              </a:ext>
            </a:extLst>
          </p:cNvPr>
          <p:cNvSpPr>
            <a:spLocks noGrp="1"/>
          </p:cNvSpPr>
          <p:nvPr>
            <p:ph idx="1"/>
          </p:nvPr>
        </p:nvSpPr>
        <p:spPr/>
        <p:txBody>
          <a:bodyPr/>
          <a:lstStyle/>
          <a:p>
            <a:r>
              <a:rPr lang="en-US" dirty="0"/>
              <a:t>Body: Our body, our experience, how society genders bodies, and how others interact with us based on our body.</a:t>
            </a:r>
          </a:p>
          <a:p>
            <a:r>
              <a:rPr lang="en-US" dirty="0"/>
              <a:t>Identity: Our deeply held, internal sense of self as male, female, a blend of both or neither. Who we internally know ourselves to be.</a:t>
            </a:r>
          </a:p>
          <a:p>
            <a:r>
              <a:rPr lang="en-US" dirty="0"/>
              <a:t>Expression: How we present our gender in the world and how society, culture, community and family perceive, interact with and try to shape our gender.</a:t>
            </a:r>
          </a:p>
        </p:txBody>
      </p:sp>
      <p:sp>
        <p:nvSpPr>
          <p:cNvPr id="3" name="Title 2">
            <a:extLst>
              <a:ext uri="{FF2B5EF4-FFF2-40B4-BE49-F238E27FC236}">
                <a16:creationId xmlns:a16="http://schemas.microsoft.com/office/drawing/2014/main" id="{1F7EB9C5-13C6-4DFD-83A3-5EA90889D1A0}"/>
              </a:ext>
            </a:extLst>
          </p:cNvPr>
          <p:cNvSpPr>
            <a:spLocks noGrp="1"/>
          </p:cNvSpPr>
          <p:nvPr>
            <p:ph type="title"/>
          </p:nvPr>
        </p:nvSpPr>
        <p:spPr/>
        <p:txBody>
          <a:bodyPr/>
          <a:lstStyle/>
          <a:p>
            <a:r>
              <a:rPr lang="en-US" dirty="0"/>
              <a:t>What is Gender?</a:t>
            </a:r>
          </a:p>
        </p:txBody>
      </p:sp>
      <p:pic>
        <p:nvPicPr>
          <p:cNvPr id="4" name="Picture 3">
            <a:extLst>
              <a:ext uri="{FF2B5EF4-FFF2-40B4-BE49-F238E27FC236}">
                <a16:creationId xmlns:a16="http://schemas.microsoft.com/office/drawing/2014/main" id="{8B1E799B-1FF4-4807-8994-A75C73A6B2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143104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080FC-36AD-4558-A236-9A2385B111C0}"/>
              </a:ext>
            </a:extLst>
          </p:cNvPr>
          <p:cNvSpPr>
            <a:spLocks noGrp="1"/>
          </p:cNvSpPr>
          <p:nvPr>
            <p:ph type="title"/>
          </p:nvPr>
        </p:nvSpPr>
        <p:spPr/>
        <p:txBody>
          <a:bodyPr/>
          <a:lstStyle/>
          <a:p>
            <a:r>
              <a:rPr lang="en-US" dirty="0"/>
              <a:t>What is Gender?</a:t>
            </a:r>
          </a:p>
        </p:txBody>
      </p:sp>
      <p:sp>
        <p:nvSpPr>
          <p:cNvPr id="5" name="Content Placeholder 4">
            <a:extLst>
              <a:ext uri="{FF2B5EF4-FFF2-40B4-BE49-F238E27FC236}">
                <a16:creationId xmlns:a16="http://schemas.microsoft.com/office/drawing/2014/main" id="{F6A34682-970B-4FFB-A9AF-69AC4C07D77A}"/>
              </a:ext>
            </a:extLst>
          </p:cNvPr>
          <p:cNvSpPr>
            <a:spLocks noGrp="1"/>
          </p:cNvSpPr>
          <p:nvPr>
            <p:ph idx="1"/>
          </p:nvPr>
        </p:nvSpPr>
        <p:spPr/>
        <p:txBody>
          <a:bodyPr>
            <a:normAutofit/>
          </a:bodyPr>
          <a:lstStyle/>
          <a:p>
            <a:r>
              <a:rPr lang="en-US" sz="4800" b="1" dirty="0"/>
              <a:t>Gender is not binary</a:t>
            </a:r>
          </a:p>
          <a:p>
            <a:r>
              <a:rPr lang="en-US" sz="3200" dirty="0"/>
              <a:t>More than male and female</a:t>
            </a:r>
          </a:p>
          <a:p>
            <a:r>
              <a:rPr lang="en-US" sz="3200" dirty="0"/>
              <a:t>Gender is on a spectrum</a:t>
            </a:r>
          </a:p>
          <a:p>
            <a:r>
              <a:rPr lang="en-US" sz="3200" dirty="0"/>
              <a:t>According to various sources there are 28 to 73 different gender identities and gender expressions.</a:t>
            </a:r>
          </a:p>
          <a:p>
            <a:pPr marL="109728" indent="0">
              <a:buNone/>
            </a:pPr>
            <a:endParaRPr lang="en-US" sz="4000" dirty="0"/>
          </a:p>
        </p:txBody>
      </p:sp>
      <p:pic>
        <p:nvPicPr>
          <p:cNvPr id="6" name="Picture 5">
            <a:extLst>
              <a:ext uri="{FF2B5EF4-FFF2-40B4-BE49-F238E27FC236}">
                <a16:creationId xmlns:a16="http://schemas.microsoft.com/office/drawing/2014/main" id="{D344408F-6B55-4567-A6E8-16D33ED0F7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131350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1394D0-5570-425B-B331-0C0299AD569F}"/>
              </a:ext>
            </a:extLst>
          </p:cNvPr>
          <p:cNvPicPr>
            <a:picLocks noGrp="1" noChangeAspect="1"/>
          </p:cNvPicPr>
          <p:nvPr>
            <p:ph idx="1"/>
          </p:nvPr>
        </p:nvPicPr>
        <p:blipFill>
          <a:blip r:embed="rId2"/>
          <a:stretch>
            <a:fillRect/>
          </a:stretch>
        </p:blipFill>
        <p:spPr>
          <a:xfrm>
            <a:off x="1600200" y="1619510"/>
            <a:ext cx="5724640" cy="3572566"/>
          </a:xfrm>
          <a:prstGeom prst="rect">
            <a:avLst/>
          </a:prstGeom>
        </p:spPr>
      </p:pic>
      <p:sp>
        <p:nvSpPr>
          <p:cNvPr id="3" name="Title 2">
            <a:extLst>
              <a:ext uri="{FF2B5EF4-FFF2-40B4-BE49-F238E27FC236}">
                <a16:creationId xmlns:a16="http://schemas.microsoft.com/office/drawing/2014/main" id="{DA1E007F-B82D-404A-A573-DAE81422D4FB}"/>
              </a:ext>
            </a:extLst>
          </p:cNvPr>
          <p:cNvSpPr>
            <a:spLocks noGrp="1"/>
          </p:cNvSpPr>
          <p:nvPr>
            <p:ph type="title"/>
          </p:nvPr>
        </p:nvSpPr>
        <p:spPr/>
        <p:txBody>
          <a:bodyPr/>
          <a:lstStyle/>
          <a:p>
            <a:r>
              <a:rPr lang="en-US" dirty="0"/>
              <a:t>What is Gender?</a:t>
            </a:r>
          </a:p>
        </p:txBody>
      </p:sp>
      <p:pic>
        <p:nvPicPr>
          <p:cNvPr id="5" name="Picture 4">
            <a:extLst>
              <a:ext uri="{FF2B5EF4-FFF2-40B4-BE49-F238E27FC236}">
                <a16:creationId xmlns:a16="http://schemas.microsoft.com/office/drawing/2014/main" id="{95701B5C-8620-4CB3-8041-7D946A261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267479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E2ABCA-99EE-48E5-9727-E9727E091052}"/>
              </a:ext>
            </a:extLst>
          </p:cNvPr>
          <p:cNvSpPr>
            <a:spLocks noGrp="1"/>
          </p:cNvSpPr>
          <p:nvPr>
            <p:ph type="title"/>
          </p:nvPr>
        </p:nvSpPr>
        <p:spPr/>
        <p:txBody>
          <a:bodyPr>
            <a:normAutofit/>
          </a:bodyPr>
          <a:lstStyle/>
          <a:p>
            <a:r>
              <a:rPr lang="en-US" sz="4800" dirty="0"/>
              <a:t>What is Gender Identity?</a:t>
            </a:r>
          </a:p>
        </p:txBody>
      </p:sp>
      <p:pic>
        <p:nvPicPr>
          <p:cNvPr id="5" name="Picture 4">
            <a:extLst>
              <a:ext uri="{FF2B5EF4-FFF2-40B4-BE49-F238E27FC236}">
                <a16:creationId xmlns:a16="http://schemas.microsoft.com/office/drawing/2014/main" id="{61A99F12-F461-4039-A776-8E857D10BE30}"/>
              </a:ext>
            </a:extLst>
          </p:cNvPr>
          <p:cNvPicPr>
            <a:picLocks noChangeAspect="1"/>
          </p:cNvPicPr>
          <p:nvPr/>
        </p:nvPicPr>
        <p:blipFill>
          <a:blip r:embed="rId2"/>
          <a:stretch>
            <a:fillRect/>
          </a:stretch>
        </p:blipFill>
        <p:spPr>
          <a:xfrm>
            <a:off x="7620000" y="5614308"/>
            <a:ext cx="1426588" cy="1243692"/>
          </a:xfrm>
          <a:prstGeom prst="rect">
            <a:avLst/>
          </a:prstGeom>
        </p:spPr>
      </p:pic>
      <p:pic>
        <p:nvPicPr>
          <p:cNvPr id="6" name="Content Placeholder 5">
            <a:extLst>
              <a:ext uri="{FF2B5EF4-FFF2-40B4-BE49-F238E27FC236}">
                <a16:creationId xmlns:a16="http://schemas.microsoft.com/office/drawing/2014/main" id="{A028BC66-569B-4EDD-A6F2-A80C5FBE0F04}"/>
              </a:ext>
            </a:extLst>
          </p:cNvPr>
          <p:cNvPicPr>
            <a:picLocks noGrp="1" noChangeAspect="1"/>
          </p:cNvPicPr>
          <p:nvPr>
            <p:ph idx="1"/>
          </p:nvPr>
        </p:nvPicPr>
        <p:blipFill>
          <a:blip r:embed="rId3"/>
          <a:stretch>
            <a:fillRect/>
          </a:stretch>
        </p:blipFill>
        <p:spPr>
          <a:xfrm>
            <a:off x="2359073" y="1481138"/>
            <a:ext cx="4425853" cy="4525962"/>
          </a:xfrm>
          <a:prstGeom prst="rect">
            <a:avLst/>
          </a:prstGeom>
        </p:spPr>
      </p:pic>
    </p:spTree>
    <p:extLst>
      <p:ext uri="{BB962C8B-B14F-4D97-AF65-F5344CB8AC3E}">
        <p14:creationId xmlns:p14="http://schemas.microsoft.com/office/powerpoint/2010/main" val="215088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5F518-0E2E-4C03-B03C-1F0DCB0F26CB}"/>
              </a:ext>
            </a:extLst>
          </p:cNvPr>
          <p:cNvSpPr>
            <a:spLocks noGrp="1"/>
          </p:cNvSpPr>
          <p:nvPr>
            <p:ph idx="1"/>
          </p:nvPr>
        </p:nvSpPr>
        <p:spPr/>
        <p:txBody>
          <a:bodyPr/>
          <a:lstStyle/>
          <a:p>
            <a:r>
              <a:rPr lang="en-US" dirty="0"/>
              <a:t>Is one's personal experience of one's own gender. Gender identity can correlate with assigned sex at birth or can differ from it completely.</a:t>
            </a:r>
          </a:p>
          <a:p>
            <a:r>
              <a:rPr lang="en-US" dirty="0"/>
              <a:t>Gender Conforming</a:t>
            </a:r>
          </a:p>
          <a:p>
            <a:pPr lvl="1"/>
            <a:r>
              <a:rPr lang="en-US" dirty="0"/>
              <a:t>Cisgender</a:t>
            </a:r>
          </a:p>
          <a:p>
            <a:r>
              <a:rPr lang="en-US" dirty="0"/>
              <a:t>Gender Non-Conforming (GNC)</a:t>
            </a:r>
          </a:p>
          <a:p>
            <a:pPr lvl="1"/>
            <a:r>
              <a:rPr lang="en-US" dirty="0"/>
              <a:t>Agender, Bigender, Transgender, Intersex, Genderqueer, Gender Neutral, Queer, etc.</a:t>
            </a:r>
          </a:p>
          <a:p>
            <a:r>
              <a:rPr lang="en-US" dirty="0"/>
              <a:t>Is not the same as sexual orientation.</a:t>
            </a:r>
          </a:p>
        </p:txBody>
      </p:sp>
      <p:sp>
        <p:nvSpPr>
          <p:cNvPr id="3" name="Title 2">
            <a:extLst>
              <a:ext uri="{FF2B5EF4-FFF2-40B4-BE49-F238E27FC236}">
                <a16:creationId xmlns:a16="http://schemas.microsoft.com/office/drawing/2014/main" id="{3962BDEF-CFA7-44D1-AC27-B8694011C67C}"/>
              </a:ext>
            </a:extLst>
          </p:cNvPr>
          <p:cNvSpPr>
            <a:spLocks noGrp="1"/>
          </p:cNvSpPr>
          <p:nvPr>
            <p:ph type="title"/>
          </p:nvPr>
        </p:nvSpPr>
        <p:spPr/>
        <p:txBody>
          <a:bodyPr/>
          <a:lstStyle/>
          <a:p>
            <a:r>
              <a:rPr lang="en-US" dirty="0"/>
              <a:t>What is Gender Identity?</a:t>
            </a:r>
          </a:p>
        </p:txBody>
      </p:sp>
      <p:pic>
        <p:nvPicPr>
          <p:cNvPr id="4" name="Picture 3">
            <a:extLst>
              <a:ext uri="{FF2B5EF4-FFF2-40B4-BE49-F238E27FC236}">
                <a16:creationId xmlns:a16="http://schemas.microsoft.com/office/drawing/2014/main" id="{CD343D72-DDF2-42BC-AE11-F731125C6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49056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31DB4D-8F4A-409E-B3D8-75BEA1B90DED}"/>
              </a:ext>
            </a:extLst>
          </p:cNvPr>
          <p:cNvSpPr>
            <a:spLocks noGrp="1"/>
          </p:cNvSpPr>
          <p:nvPr>
            <p:ph idx="1"/>
          </p:nvPr>
        </p:nvSpPr>
        <p:spPr/>
        <p:txBody>
          <a:bodyPr/>
          <a:lstStyle/>
          <a:p>
            <a:r>
              <a:rPr lang="en-US" dirty="0"/>
              <a:t>Cisgender: A person whose sense of personal identity and gender corresponds with their sex assigned at birth.</a:t>
            </a:r>
          </a:p>
          <a:p>
            <a:r>
              <a:rPr lang="en-US" dirty="0"/>
              <a:t>Relates specifically to gender rather than sexuality.</a:t>
            </a:r>
          </a:p>
          <a:p>
            <a:r>
              <a:rPr lang="en-US" dirty="0"/>
              <a:t>Can be cisgender and have any sort of sexuality.</a:t>
            </a:r>
          </a:p>
          <a:p>
            <a:r>
              <a:rPr lang="en-US" dirty="0"/>
              <a:t>Abbreviated as “Cis”</a:t>
            </a:r>
          </a:p>
          <a:p>
            <a:r>
              <a:rPr lang="en-US" dirty="0"/>
              <a:t>Largely used by those who are sensitive to issues of gender and identity.</a:t>
            </a:r>
          </a:p>
        </p:txBody>
      </p:sp>
      <p:sp>
        <p:nvSpPr>
          <p:cNvPr id="3" name="Title 2">
            <a:extLst>
              <a:ext uri="{FF2B5EF4-FFF2-40B4-BE49-F238E27FC236}">
                <a16:creationId xmlns:a16="http://schemas.microsoft.com/office/drawing/2014/main" id="{FEF43AC1-78C3-40BB-BA52-74BF1CAA8BB7}"/>
              </a:ext>
            </a:extLst>
          </p:cNvPr>
          <p:cNvSpPr>
            <a:spLocks noGrp="1"/>
          </p:cNvSpPr>
          <p:nvPr>
            <p:ph type="title"/>
          </p:nvPr>
        </p:nvSpPr>
        <p:spPr/>
        <p:txBody>
          <a:bodyPr/>
          <a:lstStyle/>
          <a:p>
            <a:r>
              <a:rPr lang="en-US" dirty="0"/>
              <a:t>What is Gender?</a:t>
            </a:r>
          </a:p>
        </p:txBody>
      </p:sp>
      <p:pic>
        <p:nvPicPr>
          <p:cNvPr id="4" name="Picture 3">
            <a:extLst>
              <a:ext uri="{FF2B5EF4-FFF2-40B4-BE49-F238E27FC236}">
                <a16:creationId xmlns:a16="http://schemas.microsoft.com/office/drawing/2014/main" id="{386AC187-84FA-4834-BA0F-E62BBD70E2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319117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31DB4D-8F4A-409E-B3D8-75BEA1B90DED}"/>
              </a:ext>
            </a:extLst>
          </p:cNvPr>
          <p:cNvSpPr>
            <a:spLocks noGrp="1"/>
          </p:cNvSpPr>
          <p:nvPr>
            <p:ph idx="1"/>
          </p:nvPr>
        </p:nvSpPr>
        <p:spPr/>
        <p:txBody>
          <a:bodyPr/>
          <a:lstStyle/>
          <a:p>
            <a:r>
              <a:rPr lang="en-US" dirty="0"/>
              <a:t>Gender Non-Conforming: A term used to describe people who gender expression is different from conventional expectations of masculinity and femininity.</a:t>
            </a:r>
          </a:p>
          <a:p>
            <a:r>
              <a:rPr lang="en-US" dirty="0"/>
              <a:t>Gender Non-Binary: A term used by people who experience their gender is falling outside the categories of man and woman.</a:t>
            </a:r>
          </a:p>
          <a:p>
            <a:r>
              <a:rPr lang="en-US" dirty="0"/>
              <a:t>These terms are not interchangeable.</a:t>
            </a:r>
          </a:p>
        </p:txBody>
      </p:sp>
      <p:sp>
        <p:nvSpPr>
          <p:cNvPr id="3" name="Title 2">
            <a:extLst>
              <a:ext uri="{FF2B5EF4-FFF2-40B4-BE49-F238E27FC236}">
                <a16:creationId xmlns:a16="http://schemas.microsoft.com/office/drawing/2014/main" id="{FEF43AC1-78C3-40BB-BA52-74BF1CAA8BB7}"/>
              </a:ext>
            </a:extLst>
          </p:cNvPr>
          <p:cNvSpPr>
            <a:spLocks noGrp="1"/>
          </p:cNvSpPr>
          <p:nvPr>
            <p:ph type="title"/>
          </p:nvPr>
        </p:nvSpPr>
        <p:spPr/>
        <p:txBody>
          <a:bodyPr/>
          <a:lstStyle/>
          <a:p>
            <a:r>
              <a:rPr lang="en-US" dirty="0"/>
              <a:t>What is Gender?</a:t>
            </a:r>
          </a:p>
        </p:txBody>
      </p:sp>
      <p:pic>
        <p:nvPicPr>
          <p:cNvPr id="4" name="Picture 3">
            <a:extLst>
              <a:ext uri="{FF2B5EF4-FFF2-40B4-BE49-F238E27FC236}">
                <a16:creationId xmlns:a16="http://schemas.microsoft.com/office/drawing/2014/main" id="{386AC187-84FA-4834-BA0F-E62BBD70E2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227890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4EF259-F11E-4DD3-9B04-2519F7404905}"/>
              </a:ext>
            </a:extLst>
          </p:cNvPr>
          <p:cNvSpPr>
            <a:spLocks noGrp="1"/>
          </p:cNvSpPr>
          <p:nvPr>
            <p:ph idx="1"/>
          </p:nvPr>
        </p:nvSpPr>
        <p:spPr/>
        <p:txBody>
          <a:bodyPr/>
          <a:lstStyle/>
          <a:p>
            <a:r>
              <a:rPr lang="en-US" dirty="0"/>
              <a:t>A term for people whose gender and/or gender expression differs from what is typically associated with the sex they were assigned at birth.</a:t>
            </a:r>
          </a:p>
          <a:p>
            <a:pPr lvl="1"/>
            <a:r>
              <a:rPr lang="en-US" dirty="0"/>
              <a:t>Trans – Shorthand term for Transgender</a:t>
            </a:r>
          </a:p>
          <a:p>
            <a:pPr lvl="1"/>
            <a:r>
              <a:rPr lang="en-US" dirty="0"/>
              <a:t>Transgender male (Trans Man, FTM, Transmasculine) – a man who was assigned female at birth but identifies as male.	.</a:t>
            </a:r>
          </a:p>
          <a:p>
            <a:pPr lvl="1"/>
            <a:r>
              <a:rPr lang="en-US" dirty="0"/>
              <a:t>Transgender woman (Trans Woman, MTF, Transfeminine) – a woman who was assigned male at birth but identifies as female.</a:t>
            </a:r>
          </a:p>
          <a:p>
            <a:pPr marL="393192" lvl="1" indent="0">
              <a:buNone/>
            </a:pPr>
            <a:endParaRPr lang="en-US" dirty="0"/>
          </a:p>
        </p:txBody>
      </p:sp>
      <p:sp>
        <p:nvSpPr>
          <p:cNvPr id="3" name="Title 2">
            <a:extLst>
              <a:ext uri="{FF2B5EF4-FFF2-40B4-BE49-F238E27FC236}">
                <a16:creationId xmlns:a16="http://schemas.microsoft.com/office/drawing/2014/main" id="{F5A0FE99-3666-4746-BB35-75D8446EFFB4}"/>
              </a:ext>
            </a:extLst>
          </p:cNvPr>
          <p:cNvSpPr>
            <a:spLocks noGrp="1"/>
          </p:cNvSpPr>
          <p:nvPr>
            <p:ph type="title"/>
          </p:nvPr>
        </p:nvSpPr>
        <p:spPr/>
        <p:txBody>
          <a:bodyPr/>
          <a:lstStyle/>
          <a:p>
            <a:r>
              <a:rPr lang="en-US" dirty="0"/>
              <a:t>What is Transgender?</a:t>
            </a:r>
          </a:p>
        </p:txBody>
      </p:sp>
      <p:pic>
        <p:nvPicPr>
          <p:cNvPr id="4" name="Picture 3">
            <a:extLst>
              <a:ext uri="{FF2B5EF4-FFF2-40B4-BE49-F238E27FC236}">
                <a16:creationId xmlns:a16="http://schemas.microsoft.com/office/drawing/2014/main" id="{F12138F8-E101-4166-BC72-0F20E9AC07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542338"/>
            <a:ext cx="1429517" cy="1239462"/>
          </a:xfrm>
          <a:prstGeom prst="rect">
            <a:avLst/>
          </a:prstGeom>
        </p:spPr>
      </p:pic>
    </p:spTree>
    <p:extLst>
      <p:ext uri="{BB962C8B-B14F-4D97-AF65-F5344CB8AC3E}">
        <p14:creationId xmlns:p14="http://schemas.microsoft.com/office/powerpoint/2010/main" val="214291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5F557-B3C0-4B36-B7A3-E79E3331BC34}"/>
              </a:ext>
            </a:extLst>
          </p:cNvPr>
          <p:cNvSpPr>
            <a:spLocks noGrp="1"/>
          </p:cNvSpPr>
          <p:nvPr>
            <p:ph idx="1"/>
          </p:nvPr>
        </p:nvSpPr>
        <p:spPr/>
        <p:txBody>
          <a:bodyPr/>
          <a:lstStyle/>
          <a:p>
            <a:r>
              <a:rPr lang="en-US" dirty="0"/>
              <a:t>Is an umbrella term for sexual and gender minorities who are not heterosexual and/or not cisgender.</a:t>
            </a:r>
          </a:p>
          <a:p>
            <a:r>
              <a:rPr lang="en-US" dirty="0"/>
              <a:t>Also used to describe non-normative identities.</a:t>
            </a:r>
          </a:p>
          <a:p>
            <a:r>
              <a:rPr lang="en-US" dirty="0"/>
              <a:t>Used as a neutral or positive self-identifier.</a:t>
            </a:r>
          </a:p>
          <a:p>
            <a:r>
              <a:rPr lang="en-US" dirty="0"/>
              <a:t>Has been reclaimed.</a:t>
            </a:r>
          </a:p>
          <a:p>
            <a:r>
              <a:rPr lang="en-US" dirty="0"/>
              <a:t>A derogatory name for gay men of a certain age.</a:t>
            </a:r>
          </a:p>
          <a:p>
            <a:pPr lvl="1"/>
            <a:endParaRPr lang="en-US" dirty="0"/>
          </a:p>
        </p:txBody>
      </p:sp>
      <p:sp>
        <p:nvSpPr>
          <p:cNvPr id="3" name="Title 2">
            <a:extLst>
              <a:ext uri="{FF2B5EF4-FFF2-40B4-BE49-F238E27FC236}">
                <a16:creationId xmlns:a16="http://schemas.microsoft.com/office/drawing/2014/main" id="{7BAE6366-C534-46AF-A503-E3B1E5BF4D4E}"/>
              </a:ext>
            </a:extLst>
          </p:cNvPr>
          <p:cNvSpPr>
            <a:spLocks noGrp="1"/>
          </p:cNvSpPr>
          <p:nvPr>
            <p:ph type="title"/>
          </p:nvPr>
        </p:nvSpPr>
        <p:spPr/>
        <p:txBody>
          <a:bodyPr/>
          <a:lstStyle/>
          <a:p>
            <a:r>
              <a:rPr lang="en-US" dirty="0"/>
              <a:t>What is Queer?</a:t>
            </a:r>
          </a:p>
        </p:txBody>
      </p:sp>
      <p:pic>
        <p:nvPicPr>
          <p:cNvPr id="4" name="Picture 3">
            <a:extLst>
              <a:ext uri="{FF2B5EF4-FFF2-40B4-BE49-F238E27FC236}">
                <a16:creationId xmlns:a16="http://schemas.microsoft.com/office/drawing/2014/main" id="{D417126F-BF7B-4DAD-AF63-CE4A002422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115289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4A7125-F558-49E5-8D44-DEBD8F5E2305}"/>
              </a:ext>
            </a:extLst>
          </p:cNvPr>
          <p:cNvSpPr>
            <a:spLocks noGrp="1"/>
          </p:cNvSpPr>
          <p:nvPr>
            <p:ph idx="1"/>
          </p:nvPr>
        </p:nvSpPr>
        <p:spPr/>
        <p:txBody>
          <a:bodyPr/>
          <a:lstStyle/>
          <a:p>
            <a:pPr marL="109728" indent="0">
              <a:buNone/>
            </a:pPr>
            <a:endParaRPr lang="en-US" dirty="0"/>
          </a:p>
          <a:p>
            <a:pPr marL="109728" indent="0">
              <a:buNone/>
            </a:pPr>
            <a:endParaRPr lang="en-US" dirty="0"/>
          </a:p>
        </p:txBody>
      </p:sp>
      <p:sp>
        <p:nvSpPr>
          <p:cNvPr id="3" name="Title 2">
            <a:extLst>
              <a:ext uri="{FF2B5EF4-FFF2-40B4-BE49-F238E27FC236}">
                <a16:creationId xmlns:a16="http://schemas.microsoft.com/office/drawing/2014/main" id="{8B2C3116-9FD7-4DC7-A85F-1EF3EE8958CE}"/>
              </a:ext>
            </a:extLst>
          </p:cNvPr>
          <p:cNvSpPr>
            <a:spLocks noGrp="1"/>
          </p:cNvSpPr>
          <p:nvPr>
            <p:ph type="title"/>
          </p:nvPr>
        </p:nvSpPr>
        <p:spPr/>
        <p:txBody>
          <a:bodyPr/>
          <a:lstStyle/>
          <a:p>
            <a:r>
              <a:rPr lang="en-US" dirty="0"/>
              <a:t>Introduction: Jordan Braxton</a:t>
            </a:r>
          </a:p>
        </p:txBody>
      </p:sp>
      <p:pic>
        <p:nvPicPr>
          <p:cNvPr id="4" name="Picture 3">
            <a:extLst>
              <a:ext uri="{FF2B5EF4-FFF2-40B4-BE49-F238E27FC236}">
                <a16:creationId xmlns:a16="http://schemas.microsoft.com/office/drawing/2014/main" id="{AD76EA05-6700-4F25-80D5-C135907D40B9}"/>
              </a:ext>
            </a:extLst>
          </p:cNvPr>
          <p:cNvPicPr>
            <a:picLocks noChangeAspect="1"/>
          </p:cNvPicPr>
          <p:nvPr/>
        </p:nvPicPr>
        <p:blipFill>
          <a:blip r:embed="rId2"/>
          <a:stretch>
            <a:fillRect/>
          </a:stretch>
        </p:blipFill>
        <p:spPr>
          <a:xfrm>
            <a:off x="2438400" y="1391487"/>
            <a:ext cx="3886200" cy="4460271"/>
          </a:xfrm>
          <a:prstGeom prst="rect">
            <a:avLst/>
          </a:prstGeom>
        </p:spPr>
      </p:pic>
      <p:pic>
        <p:nvPicPr>
          <p:cNvPr id="5" name="Picture 4">
            <a:extLst>
              <a:ext uri="{FF2B5EF4-FFF2-40B4-BE49-F238E27FC236}">
                <a16:creationId xmlns:a16="http://schemas.microsoft.com/office/drawing/2014/main" id="{5994B171-D81C-4139-85CD-B3E2C3EC9E56}"/>
              </a:ext>
            </a:extLst>
          </p:cNvPr>
          <p:cNvPicPr>
            <a:picLocks noChangeAspect="1"/>
          </p:cNvPicPr>
          <p:nvPr/>
        </p:nvPicPr>
        <p:blipFill>
          <a:blip r:embed="rId3"/>
          <a:stretch>
            <a:fillRect/>
          </a:stretch>
        </p:blipFill>
        <p:spPr>
          <a:xfrm>
            <a:off x="7710591" y="5602276"/>
            <a:ext cx="1426588" cy="1243692"/>
          </a:xfrm>
          <a:prstGeom prst="rect">
            <a:avLst/>
          </a:prstGeom>
        </p:spPr>
      </p:pic>
    </p:spTree>
    <p:extLst>
      <p:ext uri="{BB962C8B-B14F-4D97-AF65-F5344CB8AC3E}">
        <p14:creationId xmlns:p14="http://schemas.microsoft.com/office/powerpoint/2010/main" val="177934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239996-64B4-4FF1-A426-2587ED9D628D}"/>
              </a:ext>
            </a:extLst>
          </p:cNvPr>
          <p:cNvSpPr>
            <a:spLocks noGrp="1"/>
          </p:cNvSpPr>
          <p:nvPr>
            <p:ph idx="1"/>
          </p:nvPr>
        </p:nvSpPr>
        <p:spPr>
          <a:xfrm>
            <a:off x="426720" y="1488363"/>
            <a:ext cx="8229600" cy="4525963"/>
          </a:xfrm>
        </p:spPr>
        <p:txBody>
          <a:bodyPr/>
          <a:lstStyle/>
          <a:p>
            <a:r>
              <a:rPr lang="en-US" dirty="0"/>
              <a:t>An identity commonly used by people who do not identify or express their gender with the conventional gender distinctions.</a:t>
            </a:r>
          </a:p>
          <a:p>
            <a:r>
              <a:rPr lang="en-US" dirty="0"/>
              <a:t>Does not follow binary gender norms. </a:t>
            </a:r>
          </a:p>
          <a:p>
            <a:r>
              <a:rPr lang="en-US" dirty="0"/>
              <a:t>May identify as neither male or female and may see themselves as outside of or in between the binary boxes.</a:t>
            </a:r>
          </a:p>
        </p:txBody>
      </p:sp>
      <p:sp>
        <p:nvSpPr>
          <p:cNvPr id="3" name="Title 2">
            <a:extLst>
              <a:ext uri="{FF2B5EF4-FFF2-40B4-BE49-F238E27FC236}">
                <a16:creationId xmlns:a16="http://schemas.microsoft.com/office/drawing/2014/main" id="{15A61E50-6158-4FCD-B76A-A1E525749A50}"/>
              </a:ext>
            </a:extLst>
          </p:cNvPr>
          <p:cNvSpPr>
            <a:spLocks noGrp="1"/>
          </p:cNvSpPr>
          <p:nvPr>
            <p:ph type="title"/>
          </p:nvPr>
        </p:nvSpPr>
        <p:spPr/>
        <p:txBody>
          <a:bodyPr/>
          <a:lstStyle/>
          <a:p>
            <a:r>
              <a:rPr lang="en-US" dirty="0"/>
              <a:t>What is Genderqueer?</a:t>
            </a:r>
          </a:p>
        </p:txBody>
      </p:sp>
      <p:pic>
        <p:nvPicPr>
          <p:cNvPr id="4" name="Picture 3">
            <a:extLst>
              <a:ext uri="{FF2B5EF4-FFF2-40B4-BE49-F238E27FC236}">
                <a16:creationId xmlns:a16="http://schemas.microsoft.com/office/drawing/2014/main" id="{F1294697-B6CE-4CBC-AF48-9981E0276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1891565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B55180-C752-44DA-8BF3-01DED41404E9}"/>
              </a:ext>
            </a:extLst>
          </p:cNvPr>
          <p:cNvSpPr>
            <a:spLocks noGrp="1"/>
          </p:cNvSpPr>
          <p:nvPr>
            <p:ph idx="1"/>
          </p:nvPr>
        </p:nvSpPr>
        <p:spPr/>
        <p:txBody>
          <a:bodyPr/>
          <a:lstStyle/>
          <a:p>
            <a:r>
              <a:rPr lang="en-US" dirty="0"/>
              <a:t>An umbrella term encompassing many different genders of people who commonly do not have a gender and/or have a gender that they describe as neutral.</a:t>
            </a:r>
          </a:p>
          <a:p>
            <a:r>
              <a:rPr lang="en-US" dirty="0"/>
              <a:t>Lack of gender.</a:t>
            </a:r>
          </a:p>
        </p:txBody>
      </p:sp>
      <p:sp>
        <p:nvSpPr>
          <p:cNvPr id="3" name="Title 2">
            <a:extLst>
              <a:ext uri="{FF2B5EF4-FFF2-40B4-BE49-F238E27FC236}">
                <a16:creationId xmlns:a16="http://schemas.microsoft.com/office/drawing/2014/main" id="{C4AFE108-D3F5-46EB-B471-DF737001EA38}"/>
              </a:ext>
            </a:extLst>
          </p:cNvPr>
          <p:cNvSpPr>
            <a:spLocks noGrp="1"/>
          </p:cNvSpPr>
          <p:nvPr>
            <p:ph type="title"/>
          </p:nvPr>
        </p:nvSpPr>
        <p:spPr/>
        <p:txBody>
          <a:bodyPr/>
          <a:lstStyle/>
          <a:p>
            <a:r>
              <a:rPr lang="en-US" dirty="0"/>
              <a:t>What is Agender?</a:t>
            </a:r>
          </a:p>
        </p:txBody>
      </p:sp>
      <p:pic>
        <p:nvPicPr>
          <p:cNvPr id="4" name="Picture 3">
            <a:extLst>
              <a:ext uri="{FF2B5EF4-FFF2-40B4-BE49-F238E27FC236}">
                <a16:creationId xmlns:a16="http://schemas.microsoft.com/office/drawing/2014/main" id="{566F8368-B07D-4D42-B87C-C2D121ED6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181248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B3970C-E161-4DEC-8317-545386063721}"/>
              </a:ext>
            </a:extLst>
          </p:cNvPr>
          <p:cNvPicPr>
            <a:picLocks noGrp="1" noChangeAspect="1"/>
          </p:cNvPicPr>
          <p:nvPr>
            <p:ph idx="1"/>
          </p:nvPr>
        </p:nvPicPr>
        <p:blipFill>
          <a:blip r:embed="rId2"/>
          <a:stretch>
            <a:fillRect/>
          </a:stretch>
        </p:blipFill>
        <p:spPr>
          <a:xfrm>
            <a:off x="2633506" y="1417638"/>
            <a:ext cx="3876987" cy="4403724"/>
          </a:xfrm>
          <a:prstGeom prst="rect">
            <a:avLst/>
          </a:prstGeom>
        </p:spPr>
      </p:pic>
      <p:sp>
        <p:nvSpPr>
          <p:cNvPr id="3" name="Title 2">
            <a:extLst>
              <a:ext uri="{FF2B5EF4-FFF2-40B4-BE49-F238E27FC236}">
                <a16:creationId xmlns:a16="http://schemas.microsoft.com/office/drawing/2014/main" id="{9BAE850E-D5B1-47ED-86B2-5B99D3CA2C05}"/>
              </a:ext>
            </a:extLst>
          </p:cNvPr>
          <p:cNvSpPr>
            <a:spLocks noGrp="1"/>
          </p:cNvSpPr>
          <p:nvPr>
            <p:ph type="title"/>
          </p:nvPr>
        </p:nvSpPr>
        <p:spPr/>
        <p:txBody>
          <a:bodyPr>
            <a:normAutofit/>
          </a:bodyPr>
          <a:lstStyle/>
          <a:p>
            <a:r>
              <a:rPr lang="en-US" dirty="0"/>
              <a:t>What is Sexual Orientation?</a:t>
            </a:r>
          </a:p>
        </p:txBody>
      </p:sp>
      <p:pic>
        <p:nvPicPr>
          <p:cNvPr id="4" name="Picture 3">
            <a:extLst>
              <a:ext uri="{FF2B5EF4-FFF2-40B4-BE49-F238E27FC236}">
                <a16:creationId xmlns:a16="http://schemas.microsoft.com/office/drawing/2014/main" id="{7A5645BB-D534-4E9F-A674-FF05587F6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334000"/>
            <a:ext cx="1429517" cy="1239462"/>
          </a:xfrm>
          <a:prstGeom prst="rect">
            <a:avLst/>
          </a:prstGeom>
        </p:spPr>
      </p:pic>
    </p:spTree>
    <p:extLst>
      <p:ext uri="{BB962C8B-B14F-4D97-AF65-F5344CB8AC3E}">
        <p14:creationId xmlns:p14="http://schemas.microsoft.com/office/powerpoint/2010/main" val="363316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01E78-747B-4A9B-B4EF-B1DEF7AC4FB1}"/>
              </a:ext>
            </a:extLst>
          </p:cNvPr>
          <p:cNvSpPr>
            <a:spLocks noGrp="1"/>
          </p:cNvSpPr>
          <p:nvPr>
            <p:ph idx="1"/>
          </p:nvPr>
        </p:nvSpPr>
        <p:spPr/>
        <p:txBody>
          <a:bodyPr/>
          <a:lstStyle/>
          <a:p>
            <a:r>
              <a:rPr lang="en-US" dirty="0"/>
              <a:t>A term used to refer to a person’s pattern of emotional, romantic, and sexual attraction to people of a particular gender.</a:t>
            </a:r>
          </a:p>
          <a:p>
            <a:r>
              <a:rPr lang="en-US" dirty="0"/>
              <a:t>Sexuality is an important part of who we are as humans.</a:t>
            </a:r>
          </a:p>
          <a:p>
            <a:r>
              <a:rPr lang="en-US" dirty="0"/>
              <a:t>Sexuality defines how we see ourselves and how we physically relate to others.</a:t>
            </a:r>
          </a:p>
          <a:p>
            <a:endParaRPr lang="en-US" dirty="0"/>
          </a:p>
        </p:txBody>
      </p:sp>
      <p:sp>
        <p:nvSpPr>
          <p:cNvPr id="3" name="Title 2">
            <a:extLst>
              <a:ext uri="{FF2B5EF4-FFF2-40B4-BE49-F238E27FC236}">
                <a16:creationId xmlns:a16="http://schemas.microsoft.com/office/drawing/2014/main" id="{9BAE850E-D5B1-47ED-86B2-5B99D3CA2C05}"/>
              </a:ext>
            </a:extLst>
          </p:cNvPr>
          <p:cNvSpPr>
            <a:spLocks noGrp="1"/>
          </p:cNvSpPr>
          <p:nvPr>
            <p:ph type="title"/>
          </p:nvPr>
        </p:nvSpPr>
        <p:spPr/>
        <p:txBody>
          <a:bodyPr>
            <a:normAutofit/>
          </a:bodyPr>
          <a:lstStyle/>
          <a:p>
            <a:r>
              <a:rPr lang="en-US" dirty="0"/>
              <a:t>What is Sexual Orientation?</a:t>
            </a:r>
          </a:p>
        </p:txBody>
      </p:sp>
      <p:pic>
        <p:nvPicPr>
          <p:cNvPr id="4" name="Picture 3">
            <a:extLst>
              <a:ext uri="{FF2B5EF4-FFF2-40B4-BE49-F238E27FC236}">
                <a16:creationId xmlns:a16="http://schemas.microsoft.com/office/drawing/2014/main" id="{7A5645BB-D534-4E9F-A674-FF05587F6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334000"/>
            <a:ext cx="1429517" cy="1239462"/>
          </a:xfrm>
          <a:prstGeom prst="rect">
            <a:avLst/>
          </a:prstGeom>
        </p:spPr>
      </p:pic>
    </p:spTree>
    <p:extLst>
      <p:ext uri="{BB962C8B-B14F-4D97-AF65-F5344CB8AC3E}">
        <p14:creationId xmlns:p14="http://schemas.microsoft.com/office/powerpoint/2010/main" val="264513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01E78-747B-4A9B-B4EF-B1DEF7AC4FB1}"/>
              </a:ext>
            </a:extLst>
          </p:cNvPr>
          <p:cNvSpPr>
            <a:spLocks noGrp="1"/>
          </p:cNvSpPr>
          <p:nvPr>
            <p:ph idx="1"/>
          </p:nvPr>
        </p:nvSpPr>
        <p:spPr>
          <a:xfrm>
            <a:off x="457200" y="1219200"/>
            <a:ext cx="8229600" cy="4788091"/>
          </a:xfrm>
        </p:spPr>
        <p:txBody>
          <a:bodyPr>
            <a:normAutofit/>
          </a:bodyPr>
          <a:lstStyle/>
          <a:p>
            <a:r>
              <a:rPr lang="en-US" dirty="0"/>
              <a:t>Different types of Sexualities:</a:t>
            </a:r>
          </a:p>
          <a:p>
            <a:pPr lvl="1"/>
            <a:r>
              <a:rPr lang="en-US" dirty="0"/>
              <a:t>Heterosexual - experience sexual, romantic, or emotional attraction to people of the opposite gender. Also described as straight.</a:t>
            </a:r>
          </a:p>
          <a:p>
            <a:pPr lvl="1"/>
            <a:r>
              <a:rPr lang="en-US" dirty="0"/>
              <a:t>Homosexual -experience sexual, romantic, or emotional attraction to people of the same or similar gender. An outdated and offensive term. Gay or Lesbian are the correct descriptions.</a:t>
            </a:r>
          </a:p>
          <a:p>
            <a:pPr lvl="1"/>
            <a:r>
              <a:rPr lang="en-US" dirty="0"/>
              <a:t>Bisexual – experience sexual, romantic, or emotional attraction to people of more than one gender. Referred to as “Bi”</a:t>
            </a:r>
          </a:p>
          <a:p>
            <a:pPr lvl="1"/>
            <a:endParaRPr lang="en-US" dirty="0"/>
          </a:p>
          <a:p>
            <a:pPr lvl="1"/>
            <a:endParaRPr lang="en-US" dirty="0"/>
          </a:p>
          <a:p>
            <a:pPr marL="393192" lvl="1" indent="0">
              <a:buNone/>
            </a:pPr>
            <a:endParaRPr lang="en-US" dirty="0"/>
          </a:p>
          <a:p>
            <a:pPr lvl="1"/>
            <a:endParaRPr lang="en-US" dirty="0"/>
          </a:p>
        </p:txBody>
      </p:sp>
      <p:sp>
        <p:nvSpPr>
          <p:cNvPr id="3" name="Title 2">
            <a:extLst>
              <a:ext uri="{FF2B5EF4-FFF2-40B4-BE49-F238E27FC236}">
                <a16:creationId xmlns:a16="http://schemas.microsoft.com/office/drawing/2014/main" id="{9BAE850E-D5B1-47ED-86B2-5B99D3CA2C05}"/>
              </a:ext>
            </a:extLst>
          </p:cNvPr>
          <p:cNvSpPr>
            <a:spLocks noGrp="1"/>
          </p:cNvSpPr>
          <p:nvPr>
            <p:ph type="title"/>
          </p:nvPr>
        </p:nvSpPr>
        <p:spPr/>
        <p:txBody>
          <a:bodyPr>
            <a:normAutofit/>
          </a:bodyPr>
          <a:lstStyle/>
          <a:p>
            <a:r>
              <a:rPr lang="en-US" dirty="0"/>
              <a:t>What is Sexual Orientation?</a:t>
            </a:r>
          </a:p>
        </p:txBody>
      </p:sp>
      <p:pic>
        <p:nvPicPr>
          <p:cNvPr id="4" name="Picture 3">
            <a:extLst>
              <a:ext uri="{FF2B5EF4-FFF2-40B4-BE49-F238E27FC236}">
                <a16:creationId xmlns:a16="http://schemas.microsoft.com/office/drawing/2014/main" id="{7A5645BB-D534-4E9F-A674-FF05587F6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334000"/>
            <a:ext cx="1429517" cy="1239462"/>
          </a:xfrm>
          <a:prstGeom prst="rect">
            <a:avLst/>
          </a:prstGeom>
        </p:spPr>
      </p:pic>
    </p:spTree>
    <p:extLst>
      <p:ext uri="{BB962C8B-B14F-4D97-AF65-F5344CB8AC3E}">
        <p14:creationId xmlns:p14="http://schemas.microsoft.com/office/powerpoint/2010/main" val="2837116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01E78-747B-4A9B-B4EF-B1DEF7AC4FB1}"/>
              </a:ext>
            </a:extLst>
          </p:cNvPr>
          <p:cNvSpPr>
            <a:spLocks noGrp="1"/>
          </p:cNvSpPr>
          <p:nvPr>
            <p:ph idx="1"/>
          </p:nvPr>
        </p:nvSpPr>
        <p:spPr/>
        <p:txBody>
          <a:bodyPr>
            <a:normAutofit/>
          </a:bodyPr>
          <a:lstStyle/>
          <a:p>
            <a:r>
              <a:rPr lang="en-US" dirty="0"/>
              <a:t>Different types of Sexualities:</a:t>
            </a:r>
          </a:p>
          <a:p>
            <a:pPr lvl="1"/>
            <a:r>
              <a:rPr lang="en-US" dirty="0"/>
              <a:t>Asexual – identity or orientation includes individuals who don’t experience sexual attraction to others of any gender.</a:t>
            </a:r>
          </a:p>
          <a:p>
            <a:pPr lvl="1"/>
            <a:r>
              <a:rPr lang="en-US" dirty="0"/>
              <a:t>There are additional Sexual Orientations that people use to identify themselves other than the ones listed here.</a:t>
            </a:r>
          </a:p>
          <a:p>
            <a:pPr lvl="1"/>
            <a:r>
              <a:rPr lang="en-US" dirty="0"/>
              <a:t>There's no definitive number of sexualities since new words are constantly being conceived and integrated into popular language as the way we talk about sexual orientation evolves.</a:t>
            </a:r>
          </a:p>
        </p:txBody>
      </p:sp>
      <p:sp>
        <p:nvSpPr>
          <p:cNvPr id="3" name="Title 2">
            <a:extLst>
              <a:ext uri="{FF2B5EF4-FFF2-40B4-BE49-F238E27FC236}">
                <a16:creationId xmlns:a16="http://schemas.microsoft.com/office/drawing/2014/main" id="{9BAE850E-D5B1-47ED-86B2-5B99D3CA2C05}"/>
              </a:ext>
            </a:extLst>
          </p:cNvPr>
          <p:cNvSpPr>
            <a:spLocks noGrp="1"/>
          </p:cNvSpPr>
          <p:nvPr>
            <p:ph type="title"/>
          </p:nvPr>
        </p:nvSpPr>
        <p:spPr/>
        <p:txBody>
          <a:bodyPr>
            <a:normAutofit/>
          </a:bodyPr>
          <a:lstStyle/>
          <a:p>
            <a:r>
              <a:rPr lang="en-US" dirty="0"/>
              <a:t>What is Sexual Orientation?</a:t>
            </a:r>
          </a:p>
        </p:txBody>
      </p:sp>
      <p:pic>
        <p:nvPicPr>
          <p:cNvPr id="4" name="Picture 3">
            <a:extLst>
              <a:ext uri="{FF2B5EF4-FFF2-40B4-BE49-F238E27FC236}">
                <a16:creationId xmlns:a16="http://schemas.microsoft.com/office/drawing/2014/main" id="{7A5645BB-D534-4E9F-A674-FF05587F6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334000"/>
            <a:ext cx="1429517" cy="1239462"/>
          </a:xfrm>
          <a:prstGeom prst="rect">
            <a:avLst/>
          </a:prstGeom>
        </p:spPr>
      </p:pic>
    </p:spTree>
    <p:extLst>
      <p:ext uri="{BB962C8B-B14F-4D97-AF65-F5344CB8AC3E}">
        <p14:creationId xmlns:p14="http://schemas.microsoft.com/office/powerpoint/2010/main" val="96530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AE850E-D5B1-47ED-86B2-5B99D3CA2C05}"/>
              </a:ext>
            </a:extLst>
          </p:cNvPr>
          <p:cNvSpPr>
            <a:spLocks noGrp="1"/>
          </p:cNvSpPr>
          <p:nvPr>
            <p:ph type="title"/>
          </p:nvPr>
        </p:nvSpPr>
        <p:spPr/>
        <p:txBody>
          <a:bodyPr>
            <a:normAutofit/>
          </a:bodyPr>
          <a:lstStyle/>
          <a:p>
            <a:r>
              <a:rPr lang="en-US" dirty="0"/>
              <a:t>What is Gender Expression?</a:t>
            </a:r>
          </a:p>
        </p:txBody>
      </p:sp>
      <p:pic>
        <p:nvPicPr>
          <p:cNvPr id="4" name="Picture 3">
            <a:extLst>
              <a:ext uri="{FF2B5EF4-FFF2-40B4-BE49-F238E27FC236}">
                <a16:creationId xmlns:a16="http://schemas.microsoft.com/office/drawing/2014/main" id="{7A5645BB-D534-4E9F-A674-FF05587F6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334000"/>
            <a:ext cx="1429517" cy="1239462"/>
          </a:xfrm>
          <a:prstGeom prst="rect">
            <a:avLst/>
          </a:prstGeom>
        </p:spPr>
      </p:pic>
      <p:pic>
        <p:nvPicPr>
          <p:cNvPr id="8" name="Content Placeholder 7">
            <a:extLst>
              <a:ext uri="{FF2B5EF4-FFF2-40B4-BE49-F238E27FC236}">
                <a16:creationId xmlns:a16="http://schemas.microsoft.com/office/drawing/2014/main" id="{6D2BDFED-3ED3-4B54-A600-B0F534AE8B09}"/>
              </a:ext>
            </a:extLst>
          </p:cNvPr>
          <p:cNvPicPr>
            <a:picLocks noGrp="1" noChangeAspect="1"/>
          </p:cNvPicPr>
          <p:nvPr>
            <p:ph idx="1"/>
          </p:nvPr>
        </p:nvPicPr>
        <p:blipFill>
          <a:blip r:embed="rId3"/>
          <a:stretch>
            <a:fillRect/>
          </a:stretch>
        </p:blipFill>
        <p:spPr>
          <a:xfrm>
            <a:off x="2129934" y="1481138"/>
            <a:ext cx="4884131" cy="4525962"/>
          </a:xfrm>
          <a:prstGeom prst="rect">
            <a:avLst/>
          </a:prstGeom>
        </p:spPr>
      </p:pic>
    </p:spTree>
    <p:extLst>
      <p:ext uri="{BB962C8B-B14F-4D97-AF65-F5344CB8AC3E}">
        <p14:creationId xmlns:p14="http://schemas.microsoft.com/office/powerpoint/2010/main" val="238694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901E78-747B-4A9B-B4EF-B1DEF7AC4FB1}"/>
              </a:ext>
            </a:extLst>
          </p:cNvPr>
          <p:cNvSpPr>
            <a:spLocks noGrp="1"/>
          </p:cNvSpPr>
          <p:nvPr>
            <p:ph idx="1"/>
          </p:nvPr>
        </p:nvSpPr>
        <p:spPr/>
        <p:txBody>
          <a:bodyPr/>
          <a:lstStyle/>
          <a:p>
            <a:r>
              <a:rPr lang="en-US" dirty="0"/>
              <a:t>Expression: The way we show our gender to the world around us through clothing, hairstyles and mannerisms.</a:t>
            </a:r>
          </a:p>
          <a:p>
            <a:r>
              <a:rPr lang="en-US" dirty="0"/>
              <a:t>May not match the person’s biological sex.</a:t>
            </a:r>
          </a:p>
          <a:p>
            <a:r>
              <a:rPr lang="en-US" dirty="0"/>
              <a:t>Not the same Gender Identity.</a:t>
            </a:r>
          </a:p>
          <a:p>
            <a:r>
              <a:rPr lang="en-US" dirty="0"/>
              <a:t>A person’s chosen name and pronouns are common ways of gender expression.</a:t>
            </a:r>
          </a:p>
          <a:p>
            <a:endParaRPr lang="en-US" dirty="0"/>
          </a:p>
        </p:txBody>
      </p:sp>
      <p:sp>
        <p:nvSpPr>
          <p:cNvPr id="3" name="Title 2">
            <a:extLst>
              <a:ext uri="{FF2B5EF4-FFF2-40B4-BE49-F238E27FC236}">
                <a16:creationId xmlns:a16="http://schemas.microsoft.com/office/drawing/2014/main" id="{9BAE850E-D5B1-47ED-86B2-5B99D3CA2C05}"/>
              </a:ext>
            </a:extLst>
          </p:cNvPr>
          <p:cNvSpPr>
            <a:spLocks noGrp="1"/>
          </p:cNvSpPr>
          <p:nvPr>
            <p:ph type="title"/>
          </p:nvPr>
        </p:nvSpPr>
        <p:spPr/>
        <p:txBody>
          <a:bodyPr>
            <a:normAutofit/>
          </a:bodyPr>
          <a:lstStyle/>
          <a:p>
            <a:r>
              <a:rPr lang="en-US" dirty="0"/>
              <a:t>What is Gender Expression?</a:t>
            </a:r>
          </a:p>
        </p:txBody>
      </p:sp>
      <p:pic>
        <p:nvPicPr>
          <p:cNvPr id="4" name="Picture 3">
            <a:extLst>
              <a:ext uri="{FF2B5EF4-FFF2-40B4-BE49-F238E27FC236}">
                <a16:creationId xmlns:a16="http://schemas.microsoft.com/office/drawing/2014/main" id="{7A5645BB-D534-4E9F-A674-FF05587F6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334000"/>
            <a:ext cx="1429517" cy="1239462"/>
          </a:xfrm>
          <a:prstGeom prst="rect">
            <a:avLst/>
          </a:prstGeom>
        </p:spPr>
      </p:pic>
    </p:spTree>
    <p:extLst>
      <p:ext uri="{BB962C8B-B14F-4D97-AF65-F5344CB8AC3E}">
        <p14:creationId xmlns:p14="http://schemas.microsoft.com/office/powerpoint/2010/main" val="3648978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947656-2D37-4F10-BB92-7416DC2B6258}"/>
              </a:ext>
            </a:extLst>
          </p:cNvPr>
          <p:cNvSpPr>
            <a:spLocks noGrp="1"/>
          </p:cNvSpPr>
          <p:nvPr>
            <p:ph type="title"/>
          </p:nvPr>
        </p:nvSpPr>
        <p:spPr>
          <a:xfrm>
            <a:off x="457200" y="274638"/>
            <a:ext cx="8229600" cy="334962"/>
          </a:xfrm>
        </p:spPr>
        <p:txBody>
          <a:bodyPr>
            <a:normAutofit fontScale="90000"/>
          </a:bodyPr>
          <a:lstStyle/>
          <a:p>
            <a:r>
              <a:rPr lang="en-US" dirty="0"/>
              <a:t>Flags</a:t>
            </a:r>
            <a:br>
              <a:rPr lang="en-US" dirty="0"/>
            </a:br>
            <a:endParaRPr lang="en-US" dirty="0"/>
          </a:p>
        </p:txBody>
      </p:sp>
      <p:pic>
        <p:nvPicPr>
          <p:cNvPr id="5" name="Picture 4">
            <a:extLst>
              <a:ext uri="{FF2B5EF4-FFF2-40B4-BE49-F238E27FC236}">
                <a16:creationId xmlns:a16="http://schemas.microsoft.com/office/drawing/2014/main" id="{505B91A1-4F76-4BF3-98A9-3ABF59A3028E}"/>
              </a:ext>
            </a:extLst>
          </p:cNvPr>
          <p:cNvPicPr>
            <a:picLocks noChangeAspect="1"/>
          </p:cNvPicPr>
          <p:nvPr/>
        </p:nvPicPr>
        <p:blipFill>
          <a:blip r:embed="rId2"/>
          <a:stretch>
            <a:fillRect/>
          </a:stretch>
        </p:blipFill>
        <p:spPr>
          <a:xfrm>
            <a:off x="7625169" y="5600352"/>
            <a:ext cx="1426588" cy="1237595"/>
          </a:xfrm>
          <a:prstGeom prst="rect">
            <a:avLst/>
          </a:prstGeom>
        </p:spPr>
      </p:pic>
      <p:pic>
        <p:nvPicPr>
          <p:cNvPr id="7" name="Content Placeholder 6">
            <a:extLst>
              <a:ext uri="{FF2B5EF4-FFF2-40B4-BE49-F238E27FC236}">
                <a16:creationId xmlns:a16="http://schemas.microsoft.com/office/drawing/2014/main" id="{5F00EDD8-98CE-4687-912E-CD6EC92A863A}"/>
              </a:ext>
            </a:extLst>
          </p:cNvPr>
          <p:cNvPicPr>
            <a:picLocks noGrp="1" noChangeAspect="1"/>
          </p:cNvPicPr>
          <p:nvPr>
            <p:ph idx="1"/>
          </p:nvPr>
        </p:nvPicPr>
        <p:blipFill>
          <a:blip r:embed="rId3"/>
          <a:stretch>
            <a:fillRect/>
          </a:stretch>
        </p:blipFill>
        <p:spPr>
          <a:xfrm>
            <a:off x="1752600" y="406226"/>
            <a:ext cx="5638800" cy="5613574"/>
          </a:xfrm>
          <a:prstGeom prst="rect">
            <a:avLst/>
          </a:prstGeom>
        </p:spPr>
      </p:pic>
    </p:spTree>
    <p:extLst>
      <p:ext uri="{BB962C8B-B14F-4D97-AF65-F5344CB8AC3E}">
        <p14:creationId xmlns:p14="http://schemas.microsoft.com/office/powerpoint/2010/main" val="1579917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Many people confuse gender, sex, and sexual orientation.</a:t>
            </a:r>
          </a:p>
          <a:p>
            <a:r>
              <a:rPr lang="en-US" sz="3200" b="1" dirty="0"/>
              <a:t>Sex</a:t>
            </a:r>
            <a:r>
              <a:rPr lang="en-US" sz="3200" dirty="0"/>
              <a:t> is biological, </a:t>
            </a:r>
            <a:r>
              <a:rPr lang="en-US" sz="3200" b="1" dirty="0"/>
              <a:t>gender</a:t>
            </a:r>
            <a:r>
              <a:rPr lang="en-US" sz="3200" dirty="0"/>
              <a:t> is social, and </a:t>
            </a:r>
            <a:r>
              <a:rPr lang="en-US" sz="3200" b="1" dirty="0"/>
              <a:t>sexual orientation </a:t>
            </a:r>
            <a:r>
              <a:rPr lang="en-US" sz="3200" dirty="0"/>
              <a:t>deals with attraction.</a:t>
            </a:r>
          </a:p>
          <a:p>
            <a:r>
              <a:rPr lang="en-US" sz="3200" dirty="0"/>
              <a:t>Example: someone can be </a:t>
            </a:r>
            <a:r>
              <a:rPr lang="en-US" sz="3200" b="1" dirty="0"/>
              <a:t>intersex</a:t>
            </a:r>
            <a:r>
              <a:rPr lang="en-US" sz="3200" dirty="0"/>
              <a:t>, </a:t>
            </a:r>
            <a:r>
              <a:rPr lang="en-US" sz="3200" b="1" dirty="0"/>
              <a:t>transgender</a:t>
            </a:r>
            <a:r>
              <a:rPr lang="en-US" sz="3200" dirty="0"/>
              <a:t>, and </a:t>
            </a:r>
            <a:r>
              <a:rPr lang="en-US" sz="3200" b="1" dirty="0"/>
              <a:t>heterosexual</a:t>
            </a:r>
            <a:r>
              <a:rPr lang="en-US" sz="3200" dirty="0"/>
              <a:t> – as these are three independent but related.</a:t>
            </a:r>
          </a:p>
        </p:txBody>
      </p:sp>
      <p:sp>
        <p:nvSpPr>
          <p:cNvPr id="3" name="Title 2"/>
          <p:cNvSpPr>
            <a:spLocks noGrp="1"/>
          </p:cNvSpPr>
          <p:nvPr>
            <p:ph type="title"/>
          </p:nvPr>
        </p:nvSpPr>
        <p:spPr/>
        <p:txBody>
          <a:bodyPr/>
          <a:lstStyle/>
          <a:p>
            <a:r>
              <a:rPr lang="en-US" dirty="0"/>
              <a:t>Gender, Sex, or Orientation?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spTree>
    <p:extLst>
      <p:ext uri="{BB962C8B-B14F-4D97-AF65-F5344CB8AC3E}">
        <p14:creationId xmlns:p14="http://schemas.microsoft.com/office/powerpoint/2010/main" val="325387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BA014D-C616-4B93-8218-595C4B969D74}"/>
              </a:ext>
            </a:extLst>
          </p:cNvPr>
          <p:cNvSpPr>
            <a:spLocks noGrp="1"/>
          </p:cNvSpPr>
          <p:nvPr>
            <p:ph idx="1"/>
          </p:nvPr>
        </p:nvSpPr>
        <p:spPr/>
        <p:txBody>
          <a:bodyPr/>
          <a:lstStyle/>
          <a:p>
            <a:pPr marL="109728" indent="0">
              <a:buNone/>
            </a:pPr>
            <a:r>
              <a:rPr lang="en-US" b="1" dirty="0"/>
              <a:t>By the end of the session, participants will be able to:</a:t>
            </a:r>
          </a:p>
          <a:p>
            <a:r>
              <a:rPr lang="en-US" dirty="0"/>
              <a:t>Identify the difference between Sex and Gender.</a:t>
            </a:r>
          </a:p>
          <a:p>
            <a:r>
              <a:rPr lang="en-US" dirty="0"/>
              <a:t>Understand that Gender is not binary.</a:t>
            </a:r>
          </a:p>
          <a:p>
            <a:r>
              <a:rPr lang="en-US" dirty="0"/>
              <a:t>Comprehend LGBTQIA Terminology.</a:t>
            </a:r>
          </a:p>
          <a:p>
            <a:r>
              <a:rPr lang="en-US" dirty="0"/>
              <a:t>Know the difference between Gender Identity, Gender Expression and Sexual Orientation.</a:t>
            </a:r>
          </a:p>
          <a:p>
            <a:r>
              <a:rPr lang="en-US" dirty="0"/>
              <a:t>Respect Pronouns and Chosen Name.</a:t>
            </a:r>
          </a:p>
          <a:p>
            <a:r>
              <a:rPr lang="en-US" dirty="0"/>
              <a:t>Become an Ally for The LGBTQIA Community.</a:t>
            </a:r>
          </a:p>
          <a:p>
            <a:pPr marL="109728" indent="0">
              <a:buNone/>
            </a:pPr>
            <a:endParaRPr lang="en-US" dirty="0"/>
          </a:p>
        </p:txBody>
      </p:sp>
      <p:sp>
        <p:nvSpPr>
          <p:cNvPr id="3" name="Title 2">
            <a:extLst>
              <a:ext uri="{FF2B5EF4-FFF2-40B4-BE49-F238E27FC236}">
                <a16:creationId xmlns:a16="http://schemas.microsoft.com/office/drawing/2014/main" id="{A7199E97-493C-4A9B-AD8A-C437408C19E9}"/>
              </a:ext>
            </a:extLst>
          </p:cNvPr>
          <p:cNvSpPr>
            <a:spLocks noGrp="1"/>
          </p:cNvSpPr>
          <p:nvPr>
            <p:ph type="title"/>
          </p:nvPr>
        </p:nvSpPr>
        <p:spPr/>
        <p:txBody>
          <a:bodyPr/>
          <a:lstStyle/>
          <a:p>
            <a:r>
              <a:rPr lang="en-US" dirty="0"/>
              <a:t>Learning Objectives</a:t>
            </a:r>
          </a:p>
        </p:txBody>
      </p:sp>
      <p:pic>
        <p:nvPicPr>
          <p:cNvPr id="4" name="Picture 3">
            <a:extLst>
              <a:ext uri="{FF2B5EF4-FFF2-40B4-BE49-F238E27FC236}">
                <a16:creationId xmlns:a16="http://schemas.microsoft.com/office/drawing/2014/main" id="{2B0E5208-D792-47DC-86C0-C982F0CC6BB3}"/>
              </a:ext>
            </a:extLst>
          </p:cNvPr>
          <p:cNvPicPr>
            <a:picLocks noChangeAspect="1"/>
          </p:cNvPicPr>
          <p:nvPr/>
        </p:nvPicPr>
        <p:blipFill>
          <a:blip r:embed="rId2"/>
          <a:stretch>
            <a:fillRect/>
          </a:stretch>
        </p:blipFill>
        <p:spPr>
          <a:xfrm>
            <a:off x="7753507" y="5582224"/>
            <a:ext cx="1426588" cy="1243692"/>
          </a:xfrm>
          <a:prstGeom prst="rect">
            <a:avLst/>
          </a:prstGeom>
        </p:spPr>
      </p:pic>
    </p:spTree>
    <p:extLst>
      <p:ext uri="{BB962C8B-B14F-4D97-AF65-F5344CB8AC3E}">
        <p14:creationId xmlns:p14="http://schemas.microsoft.com/office/powerpoint/2010/main" val="1571839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415DD-78C2-4E2E-97AB-BF29CAD7B311}"/>
              </a:ext>
            </a:extLst>
          </p:cNvPr>
          <p:cNvSpPr>
            <a:spLocks noGrp="1"/>
          </p:cNvSpPr>
          <p:nvPr>
            <p:ph type="title"/>
          </p:nvPr>
        </p:nvSpPr>
        <p:spPr/>
        <p:txBody>
          <a:bodyPr/>
          <a:lstStyle/>
          <a:p>
            <a:endParaRPr lang="en-US"/>
          </a:p>
        </p:txBody>
      </p:sp>
      <p:pic>
        <p:nvPicPr>
          <p:cNvPr id="1030" name="Picture 6" descr="http://www.transstudent.org/wp-content/uploads/2017/08/genderunicorn1.jpg">
            <a:extLst>
              <a:ext uri="{FF2B5EF4-FFF2-40B4-BE49-F238E27FC236}">
                <a16:creationId xmlns:a16="http://schemas.microsoft.com/office/drawing/2014/main" id="{3DA1EB14-E974-4F44-A1B7-5048620AE4F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78884" y="457200"/>
            <a:ext cx="7503116"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008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Time!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pic>
        <p:nvPicPr>
          <p:cNvPr id="6" name="Picture 5">
            <a:extLst>
              <a:ext uri="{FF2B5EF4-FFF2-40B4-BE49-F238E27FC236}">
                <a16:creationId xmlns:a16="http://schemas.microsoft.com/office/drawing/2014/main" id="{4DCB61E4-876F-4A37-B354-6978EFC948AC}"/>
              </a:ext>
            </a:extLst>
          </p:cNvPr>
          <p:cNvPicPr>
            <a:picLocks noChangeAspect="1"/>
          </p:cNvPicPr>
          <p:nvPr/>
        </p:nvPicPr>
        <p:blipFill>
          <a:blip r:embed="rId3"/>
          <a:stretch>
            <a:fillRect/>
          </a:stretch>
        </p:blipFill>
        <p:spPr>
          <a:xfrm>
            <a:off x="4538709" y="2514600"/>
            <a:ext cx="3486150" cy="1728787"/>
          </a:xfrm>
          <a:prstGeom prst="rect">
            <a:avLst/>
          </a:prstGeom>
        </p:spPr>
      </p:pic>
      <p:pic>
        <p:nvPicPr>
          <p:cNvPr id="11" name="Content Placeholder 10">
            <a:extLst>
              <a:ext uri="{FF2B5EF4-FFF2-40B4-BE49-F238E27FC236}">
                <a16:creationId xmlns:a16="http://schemas.microsoft.com/office/drawing/2014/main" id="{AB1179E1-7C2E-4C79-8767-291939896AF2}"/>
              </a:ext>
            </a:extLst>
          </p:cNvPr>
          <p:cNvPicPr>
            <a:picLocks noGrp="1" noChangeAspect="1"/>
          </p:cNvPicPr>
          <p:nvPr>
            <p:ph idx="1"/>
          </p:nvPr>
        </p:nvPicPr>
        <p:blipFill>
          <a:blip r:embed="rId4"/>
          <a:stretch>
            <a:fillRect/>
          </a:stretch>
        </p:blipFill>
        <p:spPr>
          <a:xfrm>
            <a:off x="1295400" y="2337594"/>
            <a:ext cx="2124075" cy="2152650"/>
          </a:xfrm>
          <a:prstGeom prst="rect">
            <a:avLst/>
          </a:prstGeom>
        </p:spPr>
      </p:pic>
    </p:spTree>
    <p:extLst>
      <p:ext uri="{BB962C8B-B14F-4D97-AF65-F5344CB8AC3E}">
        <p14:creationId xmlns:p14="http://schemas.microsoft.com/office/powerpoint/2010/main" val="4035494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1435291-FAC9-45E6-9EE2-52B8EFFE571A}"/>
              </a:ext>
            </a:extLst>
          </p:cNvPr>
          <p:cNvPicPr>
            <a:picLocks noGrp="1" noChangeAspect="1"/>
          </p:cNvPicPr>
          <p:nvPr>
            <p:ph idx="1"/>
          </p:nvPr>
        </p:nvPicPr>
        <p:blipFill>
          <a:blip r:embed="rId2"/>
          <a:stretch>
            <a:fillRect/>
          </a:stretch>
        </p:blipFill>
        <p:spPr>
          <a:xfrm>
            <a:off x="457200" y="1578223"/>
            <a:ext cx="8229600" cy="4331791"/>
          </a:xfrm>
          <a:prstGeom prst="rect">
            <a:avLst/>
          </a:prstGeom>
        </p:spPr>
      </p:pic>
      <p:sp>
        <p:nvSpPr>
          <p:cNvPr id="3" name="Title 2">
            <a:extLst>
              <a:ext uri="{FF2B5EF4-FFF2-40B4-BE49-F238E27FC236}">
                <a16:creationId xmlns:a16="http://schemas.microsoft.com/office/drawing/2014/main" id="{5F8E7AF8-CD96-4AEA-AD99-952417C8EA4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54384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EED3B-0C1B-4933-94C8-B9C13DFF007B}"/>
              </a:ext>
            </a:extLst>
          </p:cNvPr>
          <p:cNvSpPr>
            <a:spLocks noGrp="1"/>
          </p:cNvSpPr>
          <p:nvPr>
            <p:ph idx="1"/>
          </p:nvPr>
        </p:nvSpPr>
        <p:spPr>
          <a:xfrm>
            <a:off x="457200" y="1417638"/>
            <a:ext cx="8229600" cy="3916362"/>
          </a:xfrm>
        </p:spPr>
        <p:txBody>
          <a:bodyPr>
            <a:normAutofit/>
          </a:bodyPr>
          <a:lstStyle/>
          <a:p>
            <a:r>
              <a:rPr lang="en-US" dirty="0"/>
              <a:t>A pronoun is a word that refers to either the people talking (like I or you) or someone or something that is being talked about (like she, it, them, and this). Gender pronouns (like he and hers) specifically refer to people that you are talking about.</a:t>
            </a:r>
          </a:p>
        </p:txBody>
      </p:sp>
      <p:sp>
        <p:nvSpPr>
          <p:cNvPr id="3" name="Title 2">
            <a:extLst>
              <a:ext uri="{FF2B5EF4-FFF2-40B4-BE49-F238E27FC236}">
                <a16:creationId xmlns:a16="http://schemas.microsoft.com/office/drawing/2014/main" id="{FE9888D6-27F4-4C17-8D52-73C6CAFE21EA}"/>
              </a:ext>
            </a:extLst>
          </p:cNvPr>
          <p:cNvSpPr>
            <a:spLocks noGrp="1"/>
          </p:cNvSpPr>
          <p:nvPr>
            <p:ph type="title"/>
          </p:nvPr>
        </p:nvSpPr>
        <p:spPr/>
        <p:txBody>
          <a:bodyPr/>
          <a:lstStyle/>
          <a:p>
            <a:r>
              <a:rPr lang="en-US" dirty="0"/>
              <a:t>What is a Pronoun?</a:t>
            </a:r>
          </a:p>
        </p:txBody>
      </p:sp>
    </p:spTree>
    <p:extLst>
      <p:ext uri="{BB962C8B-B14F-4D97-AF65-F5344CB8AC3E}">
        <p14:creationId xmlns:p14="http://schemas.microsoft.com/office/powerpoint/2010/main" val="2778429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FC9F3-99D7-4EE7-A8DA-2260BB40F113}"/>
              </a:ext>
            </a:extLst>
          </p:cNvPr>
          <p:cNvSpPr>
            <a:spLocks noGrp="1"/>
          </p:cNvSpPr>
          <p:nvPr>
            <p:ph idx="1"/>
          </p:nvPr>
        </p:nvSpPr>
        <p:spPr/>
        <p:txBody>
          <a:bodyPr>
            <a:normAutofit/>
          </a:bodyPr>
          <a:lstStyle/>
          <a:p>
            <a:r>
              <a:rPr lang="en-US" sz="3200" dirty="0"/>
              <a:t>She, her, hers and he, him, his are the most commonly used pronouns. Some people call these "female/feminine" and "male/masculine" pronouns, but many avoid these labels because, for example, not everyone who uses he feels like a "male" or "masculine." </a:t>
            </a:r>
          </a:p>
        </p:txBody>
      </p:sp>
      <p:sp>
        <p:nvSpPr>
          <p:cNvPr id="3" name="Title 2">
            <a:extLst>
              <a:ext uri="{FF2B5EF4-FFF2-40B4-BE49-F238E27FC236}">
                <a16:creationId xmlns:a16="http://schemas.microsoft.com/office/drawing/2014/main" id="{3EE7AE6E-C4D1-42FC-ABC4-D659CFBFE90C}"/>
              </a:ext>
            </a:extLst>
          </p:cNvPr>
          <p:cNvSpPr>
            <a:spLocks noGrp="1"/>
          </p:cNvSpPr>
          <p:nvPr>
            <p:ph type="title"/>
          </p:nvPr>
        </p:nvSpPr>
        <p:spPr/>
        <p:txBody>
          <a:bodyPr>
            <a:normAutofit fontScale="90000"/>
          </a:bodyPr>
          <a:lstStyle/>
          <a:p>
            <a:r>
              <a:rPr lang="en-US" dirty="0"/>
              <a:t>What are some commonly used pronouns?</a:t>
            </a:r>
          </a:p>
        </p:txBody>
      </p:sp>
    </p:spTree>
    <p:extLst>
      <p:ext uri="{BB962C8B-B14F-4D97-AF65-F5344CB8AC3E}">
        <p14:creationId xmlns:p14="http://schemas.microsoft.com/office/powerpoint/2010/main" val="2256334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A9D07-A96F-4988-A528-A560FDE813BB}"/>
              </a:ext>
            </a:extLst>
          </p:cNvPr>
          <p:cNvSpPr>
            <a:spLocks noGrp="1"/>
          </p:cNvSpPr>
          <p:nvPr>
            <p:ph idx="1"/>
          </p:nvPr>
        </p:nvSpPr>
        <p:spPr/>
        <p:txBody>
          <a:bodyPr/>
          <a:lstStyle/>
          <a:p>
            <a:r>
              <a:rPr lang="en-US" dirty="0"/>
              <a:t>A gender pronoun" (GP) is the pronoun that a person chooses to use for </a:t>
            </a:r>
            <a:r>
              <a:rPr lang="en-US" dirty="0" err="1"/>
              <a:t>themself</a:t>
            </a:r>
            <a:r>
              <a:rPr lang="en-US" dirty="0"/>
              <a:t>. For example: If </a:t>
            </a:r>
            <a:r>
              <a:rPr lang="en-US" dirty="0" err="1"/>
              <a:t>Xena's</a:t>
            </a:r>
            <a:r>
              <a:rPr lang="en-US" dirty="0"/>
              <a:t> preferred pronouns are she, her, and hers, you could say "</a:t>
            </a:r>
            <a:r>
              <a:rPr lang="en-US" dirty="0" err="1"/>
              <a:t>Xena</a:t>
            </a:r>
            <a:r>
              <a:rPr lang="en-US" dirty="0"/>
              <a:t> ate her food because she was hungry." </a:t>
            </a:r>
          </a:p>
        </p:txBody>
      </p:sp>
      <p:sp>
        <p:nvSpPr>
          <p:cNvPr id="3" name="Title 2">
            <a:extLst>
              <a:ext uri="{FF2B5EF4-FFF2-40B4-BE49-F238E27FC236}">
                <a16:creationId xmlns:a16="http://schemas.microsoft.com/office/drawing/2014/main" id="{D55A11F7-51E3-459A-BDC0-CF439F1FE804}"/>
              </a:ext>
            </a:extLst>
          </p:cNvPr>
          <p:cNvSpPr>
            <a:spLocks noGrp="1"/>
          </p:cNvSpPr>
          <p:nvPr>
            <p:ph type="title"/>
          </p:nvPr>
        </p:nvSpPr>
        <p:spPr/>
        <p:txBody>
          <a:bodyPr>
            <a:normAutofit/>
          </a:bodyPr>
          <a:lstStyle/>
          <a:p>
            <a:r>
              <a:rPr lang="en-US" dirty="0"/>
              <a:t>What is a Gender Pronoun?</a:t>
            </a:r>
          </a:p>
        </p:txBody>
      </p:sp>
    </p:spTree>
    <p:extLst>
      <p:ext uri="{BB962C8B-B14F-4D97-AF65-F5344CB8AC3E}">
        <p14:creationId xmlns:p14="http://schemas.microsoft.com/office/powerpoint/2010/main" val="1681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24480-2E2A-4F43-9CF7-5EE05B6494B6}"/>
              </a:ext>
            </a:extLst>
          </p:cNvPr>
          <p:cNvSpPr>
            <a:spLocks noGrp="1"/>
          </p:cNvSpPr>
          <p:nvPr>
            <p:ph idx="1"/>
          </p:nvPr>
        </p:nvSpPr>
        <p:spPr/>
        <p:txBody>
          <a:bodyPr>
            <a:normAutofit/>
          </a:bodyPr>
          <a:lstStyle/>
          <a:p>
            <a:r>
              <a:rPr lang="en-US" sz="3500" dirty="0"/>
              <a:t>Gender-neutral pronouns are words that don't specify whether the subject of the sentence is female or male.</a:t>
            </a:r>
          </a:p>
          <a:p>
            <a:r>
              <a:rPr lang="en-US" sz="3500" dirty="0"/>
              <a:t>Don’t carry any kind of association with a particular gender.</a:t>
            </a:r>
          </a:p>
          <a:p>
            <a:r>
              <a:rPr lang="en-US" sz="3500" dirty="0"/>
              <a:t>Also known as Genderless Pronouns</a:t>
            </a:r>
          </a:p>
          <a:p>
            <a:endParaRPr lang="en-US" sz="2400" dirty="0"/>
          </a:p>
        </p:txBody>
      </p:sp>
      <p:sp>
        <p:nvSpPr>
          <p:cNvPr id="3" name="Title 2">
            <a:extLst>
              <a:ext uri="{FF2B5EF4-FFF2-40B4-BE49-F238E27FC236}">
                <a16:creationId xmlns:a16="http://schemas.microsoft.com/office/drawing/2014/main" id="{0ED54BF5-9B98-48D6-BEC8-9027755A7493}"/>
              </a:ext>
            </a:extLst>
          </p:cNvPr>
          <p:cNvSpPr>
            <a:spLocks noGrp="1"/>
          </p:cNvSpPr>
          <p:nvPr>
            <p:ph type="title"/>
          </p:nvPr>
        </p:nvSpPr>
        <p:spPr/>
        <p:txBody>
          <a:bodyPr>
            <a:normAutofit/>
          </a:bodyPr>
          <a:lstStyle/>
          <a:p>
            <a:r>
              <a:rPr lang="en-US" sz="3600" dirty="0"/>
              <a:t>What are Gender-Neutral Pronouns?</a:t>
            </a:r>
          </a:p>
        </p:txBody>
      </p:sp>
    </p:spTree>
    <p:extLst>
      <p:ext uri="{BB962C8B-B14F-4D97-AF65-F5344CB8AC3E}">
        <p14:creationId xmlns:p14="http://schemas.microsoft.com/office/powerpoint/2010/main" val="967136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20A7BB-58A1-4374-A5E4-F7751388DC9F}"/>
              </a:ext>
            </a:extLst>
          </p:cNvPr>
          <p:cNvSpPr>
            <a:spLocks noGrp="1"/>
          </p:cNvSpPr>
          <p:nvPr>
            <p:ph idx="1"/>
          </p:nvPr>
        </p:nvSpPr>
        <p:spPr/>
        <p:txBody>
          <a:bodyPr/>
          <a:lstStyle/>
          <a:p>
            <a:r>
              <a:rPr lang="en-US" dirty="0"/>
              <a:t>They, them, theirs are common gender-neutral pronouns</a:t>
            </a:r>
          </a:p>
          <a:p>
            <a:r>
              <a:rPr lang="en-US" dirty="0"/>
              <a:t>It can in fact be used in the singular. </a:t>
            </a:r>
          </a:p>
          <a:p>
            <a:r>
              <a:rPr lang="en-US" dirty="0"/>
              <a:t>(</a:t>
            </a:r>
            <a:r>
              <a:rPr lang="en-US" dirty="0" err="1"/>
              <a:t>Xena</a:t>
            </a:r>
            <a:r>
              <a:rPr lang="en-US" dirty="0"/>
              <a:t> ate their food because they were hungry.)</a:t>
            </a:r>
          </a:p>
        </p:txBody>
      </p:sp>
      <p:sp>
        <p:nvSpPr>
          <p:cNvPr id="3" name="Title 2">
            <a:extLst>
              <a:ext uri="{FF2B5EF4-FFF2-40B4-BE49-F238E27FC236}">
                <a16:creationId xmlns:a16="http://schemas.microsoft.com/office/drawing/2014/main" id="{A5BE1695-B0B9-449A-9C5D-2400B837D3D8}"/>
              </a:ext>
            </a:extLst>
          </p:cNvPr>
          <p:cNvSpPr>
            <a:spLocks noGrp="1"/>
          </p:cNvSpPr>
          <p:nvPr>
            <p:ph type="title"/>
          </p:nvPr>
        </p:nvSpPr>
        <p:spPr>
          <a:xfrm>
            <a:off x="457200" y="279209"/>
            <a:ext cx="8229600" cy="1143000"/>
          </a:xfrm>
        </p:spPr>
        <p:txBody>
          <a:bodyPr>
            <a:normAutofit fontScale="90000"/>
          </a:bodyPr>
          <a:lstStyle/>
          <a:p>
            <a:r>
              <a:rPr lang="en-US" sz="4400" dirty="0"/>
              <a:t>What are Gender-Neutral Pronouns?</a:t>
            </a:r>
            <a:endParaRPr lang="en-US" dirty="0"/>
          </a:p>
        </p:txBody>
      </p:sp>
    </p:spTree>
    <p:extLst>
      <p:ext uri="{BB962C8B-B14F-4D97-AF65-F5344CB8AC3E}">
        <p14:creationId xmlns:p14="http://schemas.microsoft.com/office/powerpoint/2010/main" val="2550467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32D1DF-6A88-4007-B6CB-2BCC68AF9776}"/>
              </a:ext>
            </a:extLst>
          </p:cNvPr>
          <p:cNvSpPr>
            <a:spLocks noGrp="1"/>
          </p:cNvSpPr>
          <p:nvPr>
            <p:ph idx="1"/>
          </p:nvPr>
        </p:nvSpPr>
        <p:spPr/>
        <p:txBody>
          <a:bodyPr>
            <a:normAutofit/>
          </a:bodyPr>
          <a:lstStyle/>
          <a:p>
            <a:r>
              <a:rPr lang="en-US" b="1" dirty="0"/>
              <a:t>Ze</a:t>
            </a:r>
          </a:p>
          <a:p>
            <a:r>
              <a:rPr lang="en-US" dirty="0"/>
              <a:t>Ze is pronounced like "zee"</a:t>
            </a:r>
          </a:p>
          <a:p>
            <a:r>
              <a:rPr lang="en-US" dirty="0"/>
              <a:t>also be spelled </a:t>
            </a:r>
            <a:r>
              <a:rPr lang="en-US" dirty="0" err="1"/>
              <a:t>zie</a:t>
            </a:r>
            <a:r>
              <a:rPr lang="en-US" dirty="0"/>
              <a:t> or </a:t>
            </a:r>
            <a:r>
              <a:rPr lang="en-US" dirty="0" err="1"/>
              <a:t>xe</a:t>
            </a:r>
            <a:r>
              <a:rPr lang="en-US" dirty="0"/>
              <a:t>, and replaces she/he/they. </a:t>
            </a:r>
          </a:p>
          <a:p>
            <a:r>
              <a:rPr lang="en-US" b="1" dirty="0" err="1"/>
              <a:t>Hir</a:t>
            </a:r>
            <a:r>
              <a:rPr lang="en-US" dirty="0"/>
              <a:t> </a:t>
            </a:r>
          </a:p>
          <a:p>
            <a:r>
              <a:rPr lang="en-US" dirty="0" err="1"/>
              <a:t>Hir</a:t>
            </a:r>
            <a:r>
              <a:rPr lang="en-US" dirty="0"/>
              <a:t> is pronounced like "here" and replaces her/hers/him/his/they/theirs. </a:t>
            </a:r>
          </a:p>
          <a:p>
            <a:r>
              <a:rPr lang="en-US" dirty="0" err="1"/>
              <a:t>Xena</a:t>
            </a:r>
            <a:r>
              <a:rPr lang="en-US" dirty="0"/>
              <a:t> ate </a:t>
            </a:r>
            <a:r>
              <a:rPr lang="en-US" dirty="0" err="1"/>
              <a:t>hir</a:t>
            </a:r>
            <a:r>
              <a:rPr lang="en-US" dirty="0"/>
              <a:t> food because ze was hungry.</a:t>
            </a:r>
          </a:p>
          <a:p>
            <a:pPr marL="109728" indent="0">
              <a:buNone/>
            </a:pPr>
            <a:endParaRPr lang="en-US" dirty="0"/>
          </a:p>
        </p:txBody>
      </p:sp>
      <p:sp>
        <p:nvSpPr>
          <p:cNvPr id="3" name="Title 2">
            <a:extLst>
              <a:ext uri="{FF2B5EF4-FFF2-40B4-BE49-F238E27FC236}">
                <a16:creationId xmlns:a16="http://schemas.microsoft.com/office/drawing/2014/main" id="{5129F8ED-E5D6-4FA3-8475-9D00FCE5BCD4}"/>
              </a:ext>
            </a:extLst>
          </p:cNvPr>
          <p:cNvSpPr>
            <a:spLocks noGrp="1"/>
          </p:cNvSpPr>
          <p:nvPr>
            <p:ph type="title"/>
          </p:nvPr>
        </p:nvSpPr>
        <p:spPr/>
        <p:txBody>
          <a:bodyPr>
            <a:normAutofit fontScale="90000"/>
          </a:bodyPr>
          <a:lstStyle/>
          <a:p>
            <a:r>
              <a:rPr lang="en-US" sz="4000" dirty="0"/>
              <a:t>What are Gender-Neutral Pronouns?</a:t>
            </a:r>
            <a:endParaRPr lang="en-US" dirty="0"/>
          </a:p>
        </p:txBody>
      </p:sp>
    </p:spTree>
    <p:extLst>
      <p:ext uri="{BB962C8B-B14F-4D97-AF65-F5344CB8AC3E}">
        <p14:creationId xmlns:p14="http://schemas.microsoft.com/office/powerpoint/2010/main" val="110196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A09D49-B9DF-43FE-BC8A-BE48300C8063}"/>
              </a:ext>
            </a:extLst>
          </p:cNvPr>
          <p:cNvSpPr>
            <a:spLocks noGrp="1"/>
          </p:cNvSpPr>
          <p:nvPr>
            <p:ph idx="1"/>
          </p:nvPr>
        </p:nvSpPr>
        <p:spPr/>
        <p:txBody>
          <a:bodyPr/>
          <a:lstStyle/>
          <a:p>
            <a:r>
              <a:rPr lang="en-US" dirty="0"/>
              <a:t>Some people prefer not to use pronouns at all, using their name as a pronoun instead.</a:t>
            </a:r>
          </a:p>
          <a:p>
            <a:r>
              <a:rPr lang="en-US" dirty="0" err="1"/>
              <a:t>Xena</a:t>
            </a:r>
            <a:r>
              <a:rPr lang="en-US" dirty="0"/>
              <a:t> ate </a:t>
            </a:r>
            <a:r>
              <a:rPr lang="en-US" dirty="0" err="1"/>
              <a:t>Xena's</a:t>
            </a:r>
            <a:r>
              <a:rPr lang="en-US" dirty="0"/>
              <a:t> food because </a:t>
            </a:r>
            <a:r>
              <a:rPr lang="en-US" dirty="0" err="1"/>
              <a:t>Xena</a:t>
            </a:r>
            <a:r>
              <a:rPr lang="en-US" dirty="0"/>
              <a:t> was hungry</a:t>
            </a:r>
          </a:p>
          <a:p>
            <a:endParaRPr lang="en-US" dirty="0"/>
          </a:p>
        </p:txBody>
      </p:sp>
      <p:sp>
        <p:nvSpPr>
          <p:cNvPr id="3" name="Title 2">
            <a:extLst>
              <a:ext uri="{FF2B5EF4-FFF2-40B4-BE49-F238E27FC236}">
                <a16:creationId xmlns:a16="http://schemas.microsoft.com/office/drawing/2014/main" id="{DA8513A9-464A-4975-9036-7A35288E57B4}"/>
              </a:ext>
            </a:extLst>
          </p:cNvPr>
          <p:cNvSpPr>
            <a:spLocks noGrp="1"/>
          </p:cNvSpPr>
          <p:nvPr>
            <p:ph type="title"/>
          </p:nvPr>
        </p:nvSpPr>
        <p:spPr/>
        <p:txBody>
          <a:bodyPr/>
          <a:lstStyle/>
          <a:p>
            <a:r>
              <a:rPr lang="en-US" dirty="0"/>
              <a:t>Just my name please!</a:t>
            </a:r>
          </a:p>
        </p:txBody>
      </p:sp>
      <p:pic>
        <p:nvPicPr>
          <p:cNvPr id="5" name="Picture 4">
            <a:extLst>
              <a:ext uri="{FF2B5EF4-FFF2-40B4-BE49-F238E27FC236}">
                <a16:creationId xmlns:a16="http://schemas.microsoft.com/office/drawing/2014/main" id="{914CC4F1-DF9C-41B7-B261-FDD4600154A0}"/>
              </a:ext>
            </a:extLst>
          </p:cNvPr>
          <p:cNvPicPr>
            <a:picLocks noChangeAspect="1"/>
          </p:cNvPicPr>
          <p:nvPr/>
        </p:nvPicPr>
        <p:blipFill>
          <a:blip r:embed="rId2"/>
          <a:stretch>
            <a:fillRect/>
          </a:stretch>
        </p:blipFill>
        <p:spPr>
          <a:xfrm>
            <a:off x="2819400" y="3429000"/>
            <a:ext cx="3505200" cy="2447925"/>
          </a:xfrm>
          <a:prstGeom prst="rect">
            <a:avLst/>
          </a:prstGeom>
        </p:spPr>
      </p:pic>
    </p:spTree>
    <p:extLst>
      <p:ext uri="{BB962C8B-B14F-4D97-AF65-F5344CB8AC3E}">
        <p14:creationId xmlns:p14="http://schemas.microsoft.com/office/powerpoint/2010/main" val="79548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B3A9C2-D84A-49DA-8872-125E2D9D7AE9}"/>
              </a:ext>
            </a:extLst>
          </p:cNvPr>
          <p:cNvPicPr>
            <a:picLocks noGrp="1" noChangeAspect="1"/>
          </p:cNvPicPr>
          <p:nvPr>
            <p:ph idx="1"/>
          </p:nvPr>
        </p:nvPicPr>
        <p:blipFill>
          <a:blip r:embed="rId2"/>
          <a:stretch>
            <a:fillRect/>
          </a:stretch>
        </p:blipFill>
        <p:spPr>
          <a:xfrm>
            <a:off x="2286000" y="1600200"/>
            <a:ext cx="4419600" cy="4015581"/>
          </a:xfrm>
          <a:prstGeom prst="rect">
            <a:avLst/>
          </a:prstGeom>
        </p:spPr>
      </p:pic>
      <p:sp>
        <p:nvSpPr>
          <p:cNvPr id="3" name="Title 2">
            <a:extLst>
              <a:ext uri="{FF2B5EF4-FFF2-40B4-BE49-F238E27FC236}">
                <a16:creationId xmlns:a16="http://schemas.microsoft.com/office/drawing/2014/main" id="{0CE2ABCA-99EE-48E5-9727-E9727E091052}"/>
              </a:ext>
            </a:extLst>
          </p:cNvPr>
          <p:cNvSpPr>
            <a:spLocks noGrp="1"/>
          </p:cNvSpPr>
          <p:nvPr>
            <p:ph type="title"/>
          </p:nvPr>
        </p:nvSpPr>
        <p:spPr/>
        <p:txBody>
          <a:bodyPr>
            <a:normAutofit/>
          </a:bodyPr>
          <a:lstStyle/>
          <a:p>
            <a:r>
              <a:rPr lang="en-US" sz="4800" dirty="0"/>
              <a:t>What is Sex?</a:t>
            </a:r>
          </a:p>
        </p:txBody>
      </p:sp>
      <p:pic>
        <p:nvPicPr>
          <p:cNvPr id="5" name="Picture 4">
            <a:extLst>
              <a:ext uri="{FF2B5EF4-FFF2-40B4-BE49-F238E27FC236}">
                <a16:creationId xmlns:a16="http://schemas.microsoft.com/office/drawing/2014/main" id="{61A99F12-F461-4039-A776-8E857D10BE30}"/>
              </a:ext>
            </a:extLst>
          </p:cNvPr>
          <p:cNvPicPr>
            <a:picLocks noChangeAspect="1"/>
          </p:cNvPicPr>
          <p:nvPr/>
        </p:nvPicPr>
        <p:blipFill>
          <a:blip r:embed="rId3"/>
          <a:stretch>
            <a:fillRect/>
          </a:stretch>
        </p:blipFill>
        <p:spPr>
          <a:xfrm>
            <a:off x="7620000" y="5614308"/>
            <a:ext cx="1426588" cy="1243692"/>
          </a:xfrm>
          <a:prstGeom prst="rect">
            <a:avLst/>
          </a:prstGeom>
        </p:spPr>
      </p:pic>
    </p:spTree>
    <p:extLst>
      <p:ext uri="{BB962C8B-B14F-4D97-AF65-F5344CB8AC3E}">
        <p14:creationId xmlns:p14="http://schemas.microsoft.com/office/powerpoint/2010/main" val="751803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612BB91-000B-4DAF-A33A-FCF42FEDE777}"/>
              </a:ext>
            </a:extLst>
          </p:cNvPr>
          <p:cNvPicPr>
            <a:picLocks noGrp="1" noChangeAspect="1"/>
          </p:cNvPicPr>
          <p:nvPr>
            <p:ph idx="1"/>
          </p:nvPr>
        </p:nvPicPr>
        <p:blipFill>
          <a:blip r:embed="rId2"/>
          <a:stretch>
            <a:fillRect/>
          </a:stretch>
        </p:blipFill>
        <p:spPr>
          <a:xfrm>
            <a:off x="2309019" y="1481138"/>
            <a:ext cx="4525962" cy="4525962"/>
          </a:xfrm>
          <a:prstGeom prst="rect">
            <a:avLst/>
          </a:prstGeom>
        </p:spPr>
      </p:pic>
      <p:sp>
        <p:nvSpPr>
          <p:cNvPr id="3" name="Title 2">
            <a:extLst>
              <a:ext uri="{FF2B5EF4-FFF2-40B4-BE49-F238E27FC236}">
                <a16:creationId xmlns:a16="http://schemas.microsoft.com/office/drawing/2014/main" id="{5E48081A-2750-4B09-866B-0364F09D7196}"/>
              </a:ext>
            </a:extLst>
          </p:cNvPr>
          <p:cNvSpPr>
            <a:spLocks noGrp="1"/>
          </p:cNvSpPr>
          <p:nvPr>
            <p:ph type="title"/>
          </p:nvPr>
        </p:nvSpPr>
        <p:spPr/>
        <p:txBody>
          <a:bodyPr>
            <a:normAutofit fontScale="90000"/>
          </a:bodyPr>
          <a:lstStyle/>
          <a:p>
            <a:r>
              <a:rPr lang="en-US" dirty="0"/>
              <a:t>How do I ask someone what their GP is?</a:t>
            </a:r>
          </a:p>
        </p:txBody>
      </p:sp>
    </p:spTree>
    <p:extLst>
      <p:ext uri="{BB962C8B-B14F-4D97-AF65-F5344CB8AC3E}">
        <p14:creationId xmlns:p14="http://schemas.microsoft.com/office/powerpoint/2010/main" val="2543683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3F20FE-7403-430F-B599-E4C12E14DA5C}"/>
              </a:ext>
            </a:extLst>
          </p:cNvPr>
          <p:cNvSpPr>
            <a:spLocks noGrp="1"/>
          </p:cNvSpPr>
          <p:nvPr>
            <p:ph idx="1"/>
          </p:nvPr>
        </p:nvSpPr>
        <p:spPr/>
        <p:txBody>
          <a:bodyPr/>
          <a:lstStyle/>
          <a:p>
            <a:r>
              <a:rPr lang="en-US" i="0" dirty="0">
                <a:solidFill>
                  <a:srgbClr val="202124"/>
                </a:solidFill>
                <a:effectLst/>
                <a:latin typeface="Roboto" panose="02000000000000000000" pitchFamily="2" charset="0"/>
              </a:rPr>
              <a:t>The best way to ask for someone's pronouns is to walk up and introduce yourself. Here's an example, “Hey, my name is Jordan, and my pronouns are she/her/hers. What are your pronouns?”</a:t>
            </a:r>
            <a:r>
              <a:rPr lang="en-US" dirty="0"/>
              <a:t> </a:t>
            </a:r>
          </a:p>
          <a:p>
            <a:r>
              <a:rPr lang="en-US" dirty="0"/>
              <a:t>"Which pronouns do you like to hear?" “</a:t>
            </a:r>
          </a:p>
          <a:p>
            <a:r>
              <a:rPr lang="en-US" dirty="0"/>
              <a:t>Can you remind me which pronouns you like for yourself?" </a:t>
            </a:r>
          </a:p>
          <a:p>
            <a:r>
              <a:rPr lang="en-US" dirty="0"/>
              <a:t>Once told a person’s GP – </a:t>
            </a:r>
            <a:r>
              <a:rPr lang="en-US" b="1" dirty="0"/>
              <a:t>BE RESPECTFUL!</a:t>
            </a:r>
          </a:p>
        </p:txBody>
      </p:sp>
      <p:sp>
        <p:nvSpPr>
          <p:cNvPr id="3" name="Title 2">
            <a:extLst>
              <a:ext uri="{FF2B5EF4-FFF2-40B4-BE49-F238E27FC236}">
                <a16:creationId xmlns:a16="http://schemas.microsoft.com/office/drawing/2014/main" id="{5E48081A-2750-4B09-866B-0364F09D7196}"/>
              </a:ext>
            </a:extLst>
          </p:cNvPr>
          <p:cNvSpPr>
            <a:spLocks noGrp="1"/>
          </p:cNvSpPr>
          <p:nvPr>
            <p:ph type="title"/>
          </p:nvPr>
        </p:nvSpPr>
        <p:spPr/>
        <p:txBody>
          <a:bodyPr>
            <a:normAutofit fontScale="90000"/>
          </a:bodyPr>
          <a:lstStyle/>
          <a:p>
            <a:r>
              <a:rPr lang="en-US" dirty="0"/>
              <a:t>How do I ask someone what their GP is?</a:t>
            </a:r>
          </a:p>
        </p:txBody>
      </p:sp>
    </p:spTree>
    <p:extLst>
      <p:ext uri="{BB962C8B-B14F-4D97-AF65-F5344CB8AC3E}">
        <p14:creationId xmlns:p14="http://schemas.microsoft.com/office/powerpoint/2010/main" val="712537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495B6B-F8B6-4FA9-8217-D4F587B95881}"/>
              </a:ext>
            </a:extLst>
          </p:cNvPr>
          <p:cNvPicPr>
            <a:picLocks noGrp="1" noChangeAspect="1"/>
          </p:cNvPicPr>
          <p:nvPr>
            <p:ph idx="1"/>
          </p:nvPr>
        </p:nvPicPr>
        <p:blipFill>
          <a:blip r:embed="rId2"/>
          <a:stretch>
            <a:fillRect/>
          </a:stretch>
        </p:blipFill>
        <p:spPr>
          <a:xfrm>
            <a:off x="2286000" y="1866900"/>
            <a:ext cx="4419600" cy="3124200"/>
          </a:xfrm>
          <a:prstGeom prst="rect">
            <a:avLst/>
          </a:prstGeom>
        </p:spPr>
      </p:pic>
      <p:sp>
        <p:nvSpPr>
          <p:cNvPr id="3" name="Title 2">
            <a:extLst>
              <a:ext uri="{FF2B5EF4-FFF2-40B4-BE49-F238E27FC236}">
                <a16:creationId xmlns:a16="http://schemas.microsoft.com/office/drawing/2014/main" id="{DFA732E0-56B2-48B9-ADEC-2CB9154553DE}"/>
              </a:ext>
            </a:extLst>
          </p:cNvPr>
          <p:cNvSpPr>
            <a:spLocks noGrp="1"/>
          </p:cNvSpPr>
          <p:nvPr>
            <p:ph type="title"/>
          </p:nvPr>
        </p:nvSpPr>
        <p:spPr/>
        <p:txBody>
          <a:bodyPr/>
          <a:lstStyle/>
          <a:p>
            <a:r>
              <a:rPr lang="en-US" dirty="0"/>
              <a:t>What if I make a mistake?</a:t>
            </a:r>
          </a:p>
        </p:txBody>
      </p:sp>
    </p:spTree>
    <p:extLst>
      <p:ext uri="{BB962C8B-B14F-4D97-AF65-F5344CB8AC3E}">
        <p14:creationId xmlns:p14="http://schemas.microsoft.com/office/powerpoint/2010/main" val="890559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8D940F-6593-4382-AD54-460A581050A7}"/>
              </a:ext>
            </a:extLst>
          </p:cNvPr>
          <p:cNvSpPr>
            <a:spLocks noGrp="1"/>
          </p:cNvSpPr>
          <p:nvPr>
            <p:ph idx="1"/>
          </p:nvPr>
        </p:nvSpPr>
        <p:spPr/>
        <p:txBody>
          <a:bodyPr/>
          <a:lstStyle/>
          <a:p>
            <a:r>
              <a:rPr lang="en-US" dirty="0"/>
              <a:t>It's okay! Everyone slips up from time to time. </a:t>
            </a:r>
          </a:p>
          <a:p>
            <a:r>
              <a:rPr lang="en-US" dirty="0"/>
              <a:t>The best thing to do if you use the wrong pronoun for someone is to say something right away, like "Sorry, I meant she." </a:t>
            </a:r>
          </a:p>
          <a:p>
            <a:r>
              <a:rPr lang="en-US" dirty="0"/>
              <a:t>If you realize your mistake after the fact, apologize in private and move on.</a:t>
            </a:r>
          </a:p>
        </p:txBody>
      </p:sp>
      <p:sp>
        <p:nvSpPr>
          <p:cNvPr id="3" name="Title 2">
            <a:extLst>
              <a:ext uri="{FF2B5EF4-FFF2-40B4-BE49-F238E27FC236}">
                <a16:creationId xmlns:a16="http://schemas.microsoft.com/office/drawing/2014/main" id="{DFA732E0-56B2-48B9-ADEC-2CB9154553DE}"/>
              </a:ext>
            </a:extLst>
          </p:cNvPr>
          <p:cNvSpPr>
            <a:spLocks noGrp="1"/>
          </p:cNvSpPr>
          <p:nvPr>
            <p:ph type="title"/>
          </p:nvPr>
        </p:nvSpPr>
        <p:spPr/>
        <p:txBody>
          <a:bodyPr/>
          <a:lstStyle/>
          <a:p>
            <a:r>
              <a:rPr lang="en-US" dirty="0"/>
              <a:t>What if I make a mistake?</a:t>
            </a:r>
          </a:p>
        </p:txBody>
      </p:sp>
    </p:spTree>
    <p:extLst>
      <p:ext uri="{BB962C8B-B14F-4D97-AF65-F5344CB8AC3E}">
        <p14:creationId xmlns:p14="http://schemas.microsoft.com/office/powerpoint/2010/main" val="4145465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55C0D6-5E64-438D-A06E-D98C5FD76C24}"/>
              </a:ext>
            </a:extLst>
          </p:cNvPr>
          <p:cNvSpPr>
            <a:spLocks noGrp="1"/>
          </p:cNvSpPr>
          <p:nvPr>
            <p:ph idx="1"/>
          </p:nvPr>
        </p:nvSpPr>
        <p:spPr/>
        <p:txBody>
          <a:bodyPr/>
          <a:lstStyle/>
          <a:p>
            <a:r>
              <a:rPr lang="en-US" dirty="0"/>
              <a:t>A lot of the time it can be tempting to go on and on about how bad you feel that you messed up or how hard it is for you to get it right. </a:t>
            </a:r>
          </a:p>
          <a:p>
            <a:r>
              <a:rPr lang="en-US" b="1" dirty="0"/>
              <a:t>Please, don’t!</a:t>
            </a:r>
            <a:r>
              <a:rPr lang="en-US" dirty="0"/>
              <a:t> </a:t>
            </a:r>
          </a:p>
          <a:p>
            <a:r>
              <a:rPr lang="en-US" dirty="0"/>
              <a:t>It makes the person who was mis-gendered feel awkward and responsible for comforting you, which is absolutely not their job. It is </a:t>
            </a:r>
            <a:r>
              <a:rPr lang="en-US" b="1" dirty="0"/>
              <a:t>your</a:t>
            </a:r>
            <a:r>
              <a:rPr lang="en-US" dirty="0"/>
              <a:t> job to remember people's GPs.</a:t>
            </a:r>
          </a:p>
        </p:txBody>
      </p:sp>
      <p:sp>
        <p:nvSpPr>
          <p:cNvPr id="3" name="Title 2">
            <a:extLst>
              <a:ext uri="{FF2B5EF4-FFF2-40B4-BE49-F238E27FC236}">
                <a16:creationId xmlns:a16="http://schemas.microsoft.com/office/drawing/2014/main" id="{0A148A23-B011-464C-8C5F-77C66BC319E3}"/>
              </a:ext>
            </a:extLst>
          </p:cNvPr>
          <p:cNvSpPr>
            <a:spLocks noGrp="1"/>
          </p:cNvSpPr>
          <p:nvPr>
            <p:ph type="title"/>
          </p:nvPr>
        </p:nvSpPr>
        <p:spPr/>
        <p:txBody>
          <a:bodyPr/>
          <a:lstStyle/>
          <a:p>
            <a:r>
              <a:rPr lang="en-US" dirty="0"/>
              <a:t>What if I make a mistake?</a:t>
            </a:r>
          </a:p>
        </p:txBody>
      </p:sp>
    </p:spTree>
    <p:extLst>
      <p:ext uri="{BB962C8B-B14F-4D97-AF65-F5344CB8AC3E}">
        <p14:creationId xmlns:p14="http://schemas.microsoft.com/office/powerpoint/2010/main" val="1014993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44479B-8443-4BCD-9F5E-94D91E740997}"/>
              </a:ext>
            </a:extLst>
          </p:cNvPr>
          <p:cNvSpPr>
            <a:spLocks noGrp="1"/>
          </p:cNvSpPr>
          <p:nvPr>
            <p:ph idx="1"/>
          </p:nvPr>
        </p:nvSpPr>
        <p:spPr/>
        <p:txBody>
          <a:bodyPr/>
          <a:lstStyle/>
          <a:p>
            <a:r>
              <a:rPr lang="en-US" dirty="0"/>
              <a:t>Never, ever refer to a person as “it” or “he-she” (unless they specifically ask you to.) </a:t>
            </a:r>
          </a:p>
          <a:p>
            <a:r>
              <a:rPr lang="en-US" dirty="0"/>
              <a:t>These are offensive slurs used against trans and gender non-conforming individuals.</a:t>
            </a:r>
          </a:p>
        </p:txBody>
      </p:sp>
      <p:sp>
        <p:nvSpPr>
          <p:cNvPr id="3" name="Title 2">
            <a:extLst>
              <a:ext uri="{FF2B5EF4-FFF2-40B4-BE49-F238E27FC236}">
                <a16:creationId xmlns:a16="http://schemas.microsoft.com/office/drawing/2014/main" id="{F7E051EB-B0BA-4E5A-BA68-B89CCE73009C}"/>
              </a:ext>
            </a:extLst>
          </p:cNvPr>
          <p:cNvSpPr>
            <a:spLocks noGrp="1"/>
          </p:cNvSpPr>
          <p:nvPr>
            <p:ph type="title"/>
          </p:nvPr>
        </p:nvSpPr>
        <p:spPr/>
        <p:txBody>
          <a:bodyPr>
            <a:normAutofit/>
          </a:bodyPr>
          <a:lstStyle/>
          <a:p>
            <a:r>
              <a:rPr lang="en-US" dirty="0"/>
              <a:t>Never, Ever, Ever!</a:t>
            </a:r>
          </a:p>
        </p:txBody>
      </p:sp>
    </p:spTree>
    <p:extLst>
      <p:ext uri="{BB962C8B-B14F-4D97-AF65-F5344CB8AC3E}">
        <p14:creationId xmlns:p14="http://schemas.microsoft.com/office/powerpoint/2010/main" val="804120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56CE0C-66F6-4418-A559-46690EE3A5B2}"/>
              </a:ext>
            </a:extLst>
          </p:cNvPr>
          <p:cNvPicPr>
            <a:picLocks noGrp="1" noChangeAspect="1"/>
          </p:cNvPicPr>
          <p:nvPr>
            <p:ph idx="1"/>
          </p:nvPr>
        </p:nvPicPr>
        <p:blipFill>
          <a:blip r:embed="rId2"/>
          <a:stretch>
            <a:fillRect/>
          </a:stretch>
        </p:blipFill>
        <p:spPr>
          <a:xfrm>
            <a:off x="2309019" y="1481138"/>
            <a:ext cx="4525962" cy="4525962"/>
          </a:xfrm>
          <a:prstGeom prst="rect">
            <a:avLst/>
          </a:prstGeom>
        </p:spPr>
      </p:pic>
      <p:sp>
        <p:nvSpPr>
          <p:cNvPr id="3" name="Title 2">
            <a:extLst>
              <a:ext uri="{FF2B5EF4-FFF2-40B4-BE49-F238E27FC236}">
                <a16:creationId xmlns:a16="http://schemas.microsoft.com/office/drawing/2014/main" id="{9FC0EEE5-88F8-4BC6-B812-A97BF5C84990}"/>
              </a:ext>
            </a:extLst>
          </p:cNvPr>
          <p:cNvSpPr>
            <a:spLocks noGrp="1"/>
          </p:cNvSpPr>
          <p:nvPr>
            <p:ph type="title"/>
          </p:nvPr>
        </p:nvSpPr>
        <p:spPr/>
        <p:txBody>
          <a:bodyPr/>
          <a:lstStyle/>
          <a:p>
            <a:pPr algn="ctr"/>
            <a:r>
              <a:rPr lang="en-US" dirty="0"/>
              <a:t>Chosen Names</a:t>
            </a:r>
          </a:p>
        </p:txBody>
      </p:sp>
    </p:spTree>
    <p:extLst>
      <p:ext uri="{BB962C8B-B14F-4D97-AF65-F5344CB8AC3E}">
        <p14:creationId xmlns:p14="http://schemas.microsoft.com/office/powerpoint/2010/main" val="562313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A664F-A4BC-4584-B176-D8BDBDBA4188}"/>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i="0" dirty="0">
                <a:solidFill>
                  <a:srgbClr val="202124"/>
                </a:solidFill>
                <a:effectLst/>
              </a:rPr>
              <a:t>A </a:t>
            </a:r>
            <a:r>
              <a:rPr lang="en-US" sz="2400" dirty="0">
                <a:solidFill>
                  <a:srgbClr val="202124"/>
                </a:solidFill>
              </a:rPr>
              <a:t>chosen </a:t>
            </a:r>
            <a:r>
              <a:rPr lang="en-US" sz="2400" i="0" dirty="0">
                <a:solidFill>
                  <a:srgbClr val="202124"/>
                </a:solidFill>
                <a:effectLst/>
              </a:rPr>
              <a:t>name is the use of a name that is different from a person's legal name.</a:t>
            </a:r>
          </a:p>
          <a:p>
            <a:pPr marL="285750" indent="-285750">
              <a:buFont typeface="Arial" panose="020B0604020202020204" pitchFamily="34" charset="0"/>
              <a:buChar char="•"/>
            </a:pPr>
            <a:r>
              <a:rPr lang="en-US" sz="2400" i="0" dirty="0">
                <a:solidFill>
                  <a:srgbClr val="202124"/>
                </a:solidFill>
                <a:effectLst/>
              </a:rPr>
              <a:t>This choice is frequently utilized so that it fits neatly with the individuals' preferred gender. </a:t>
            </a:r>
          </a:p>
          <a:p>
            <a:pPr marL="285750" indent="-285750">
              <a:buFont typeface="Arial" panose="020B0604020202020204" pitchFamily="34" charset="0"/>
              <a:buChar char="•"/>
            </a:pPr>
            <a:r>
              <a:rPr lang="en-US" sz="2400" i="0" dirty="0">
                <a:solidFill>
                  <a:srgbClr val="202124"/>
                </a:solidFill>
                <a:effectLst/>
              </a:rPr>
              <a:t>A chosen name is implicitly different from a birth name or a dead name.</a:t>
            </a:r>
          </a:p>
          <a:p>
            <a:pPr marL="285750" indent="-285750">
              <a:buFont typeface="Arial" panose="020B0604020202020204" pitchFamily="34" charset="0"/>
              <a:buChar char="•"/>
            </a:pPr>
            <a:r>
              <a:rPr lang="en-US" sz="2400" i="0" dirty="0">
                <a:solidFill>
                  <a:srgbClr val="202124"/>
                </a:solidFill>
                <a:effectLst/>
              </a:rPr>
              <a:t>Dead Name - the birth name of a transgender person who has changed their name as part of their gender transition.</a:t>
            </a:r>
            <a:endParaRPr lang="en-US" sz="2400" dirty="0"/>
          </a:p>
        </p:txBody>
      </p:sp>
      <p:sp>
        <p:nvSpPr>
          <p:cNvPr id="3" name="Title 2">
            <a:extLst>
              <a:ext uri="{FF2B5EF4-FFF2-40B4-BE49-F238E27FC236}">
                <a16:creationId xmlns:a16="http://schemas.microsoft.com/office/drawing/2014/main" id="{70F5E7C8-89FE-4F43-A56B-BBF78489DCD5}"/>
              </a:ext>
            </a:extLst>
          </p:cNvPr>
          <p:cNvSpPr>
            <a:spLocks noGrp="1"/>
          </p:cNvSpPr>
          <p:nvPr>
            <p:ph type="title"/>
          </p:nvPr>
        </p:nvSpPr>
        <p:spPr/>
        <p:txBody>
          <a:bodyPr/>
          <a:lstStyle/>
          <a:p>
            <a:r>
              <a:rPr lang="en-US" dirty="0"/>
              <a:t>Chosen Name</a:t>
            </a:r>
          </a:p>
        </p:txBody>
      </p:sp>
    </p:spTree>
    <p:extLst>
      <p:ext uri="{BB962C8B-B14F-4D97-AF65-F5344CB8AC3E}">
        <p14:creationId xmlns:p14="http://schemas.microsoft.com/office/powerpoint/2010/main" val="2860770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A664F-A4BC-4584-B176-D8BDBDBA4188}"/>
              </a:ext>
            </a:extLst>
          </p:cNvPr>
          <p:cNvSpPr>
            <a:spLocks noGrp="1"/>
          </p:cNvSpPr>
          <p:nvPr>
            <p:ph idx="1"/>
          </p:nvPr>
        </p:nvSpPr>
        <p:spPr/>
        <p:txBody>
          <a:bodyPr/>
          <a:lstStyle/>
          <a:p>
            <a:pPr marL="285750" indent="-285750">
              <a:buFont typeface="Arial" panose="020B0604020202020204" pitchFamily="34" charset="0"/>
              <a:buChar char="•"/>
            </a:pPr>
            <a:r>
              <a:rPr lang="en-US" sz="2800" dirty="0"/>
              <a:t>Some people have a name that is different from their legal or name assigned at birth.</a:t>
            </a:r>
          </a:p>
          <a:p>
            <a:pPr marL="0" indent="0">
              <a:buNone/>
            </a:pPr>
            <a:endParaRPr lang="en-US" sz="2800" dirty="0"/>
          </a:p>
          <a:p>
            <a:pPr marL="285750" indent="-285750">
              <a:buFont typeface="Arial" panose="020B0604020202020204" pitchFamily="34" charset="0"/>
              <a:buChar char="•"/>
            </a:pPr>
            <a:r>
              <a:rPr lang="en-US" sz="2800" dirty="0"/>
              <a:t>Being able to use a chosen name will reduce the likelihood of a trans or trans expansive person from being misgendered or triggered.</a:t>
            </a:r>
          </a:p>
          <a:p>
            <a:endParaRPr lang="en-US" dirty="0"/>
          </a:p>
        </p:txBody>
      </p:sp>
      <p:sp>
        <p:nvSpPr>
          <p:cNvPr id="3" name="Title 2">
            <a:extLst>
              <a:ext uri="{FF2B5EF4-FFF2-40B4-BE49-F238E27FC236}">
                <a16:creationId xmlns:a16="http://schemas.microsoft.com/office/drawing/2014/main" id="{70F5E7C8-89FE-4F43-A56B-BBF78489DCD5}"/>
              </a:ext>
            </a:extLst>
          </p:cNvPr>
          <p:cNvSpPr>
            <a:spLocks noGrp="1"/>
          </p:cNvSpPr>
          <p:nvPr>
            <p:ph type="title"/>
          </p:nvPr>
        </p:nvSpPr>
        <p:spPr/>
        <p:txBody>
          <a:bodyPr/>
          <a:lstStyle/>
          <a:p>
            <a:r>
              <a:rPr lang="en-US" dirty="0"/>
              <a:t>Chosen Name</a:t>
            </a:r>
          </a:p>
        </p:txBody>
      </p:sp>
    </p:spTree>
    <p:extLst>
      <p:ext uri="{BB962C8B-B14F-4D97-AF65-F5344CB8AC3E}">
        <p14:creationId xmlns:p14="http://schemas.microsoft.com/office/powerpoint/2010/main" val="2729935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A664F-A4BC-4584-B176-D8BDBDBA4188}"/>
              </a:ext>
            </a:extLst>
          </p:cNvPr>
          <p:cNvSpPr>
            <a:spLocks noGrp="1"/>
          </p:cNvSpPr>
          <p:nvPr>
            <p:ph idx="1"/>
          </p:nvPr>
        </p:nvSpPr>
        <p:spPr/>
        <p:txBody>
          <a:bodyPr/>
          <a:lstStyle/>
          <a:p>
            <a:r>
              <a:rPr lang="en-US" i="0" dirty="0">
                <a:solidFill>
                  <a:srgbClr val="202124"/>
                </a:solidFill>
                <a:effectLst/>
                <a:latin typeface="Roboto" panose="02000000000000000000" pitchFamily="2" charset="0"/>
              </a:rPr>
              <a:t>To be triggered is to have an intense emotional or physical reaction.</a:t>
            </a:r>
          </a:p>
          <a:p>
            <a:r>
              <a:rPr lang="en-US" b="0" i="0" dirty="0">
                <a:solidFill>
                  <a:srgbClr val="202124"/>
                </a:solidFill>
                <a:effectLst/>
                <a:latin typeface="Roboto" panose="02000000000000000000" pitchFamily="2" charset="0"/>
              </a:rPr>
              <a:t>This reminder can cause a person to feel overwhelming sadness, anxiety, or panic.</a:t>
            </a:r>
          </a:p>
          <a:p>
            <a:r>
              <a:rPr lang="en-US" b="0" i="0" dirty="0">
                <a:solidFill>
                  <a:srgbClr val="202124"/>
                </a:solidFill>
                <a:effectLst/>
                <a:latin typeface="Roboto" panose="02000000000000000000" pitchFamily="2" charset="0"/>
              </a:rPr>
              <a:t>It may also cause someone to have flashbacks. A flashback is a vivid, often negative memory that may appear without warning.</a:t>
            </a:r>
            <a:endParaRPr lang="en-US" dirty="0"/>
          </a:p>
        </p:txBody>
      </p:sp>
      <p:sp>
        <p:nvSpPr>
          <p:cNvPr id="3" name="Title 2">
            <a:extLst>
              <a:ext uri="{FF2B5EF4-FFF2-40B4-BE49-F238E27FC236}">
                <a16:creationId xmlns:a16="http://schemas.microsoft.com/office/drawing/2014/main" id="{70F5E7C8-89FE-4F43-A56B-BBF78489DCD5}"/>
              </a:ext>
            </a:extLst>
          </p:cNvPr>
          <p:cNvSpPr>
            <a:spLocks noGrp="1"/>
          </p:cNvSpPr>
          <p:nvPr>
            <p:ph type="title"/>
          </p:nvPr>
        </p:nvSpPr>
        <p:spPr/>
        <p:txBody>
          <a:bodyPr/>
          <a:lstStyle/>
          <a:p>
            <a:r>
              <a:rPr lang="en-US" dirty="0"/>
              <a:t>Chosen Name</a:t>
            </a:r>
          </a:p>
        </p:txBody>
      </p:sp>
    </p:spTree>
    <p:extLst>
      <p:ext uri="{BB962C8B-B14F-4D97-AF65-F5344CB8AC3E}">
        <p14:creationId xmlns:p14="http://schemas.microsoft.com/office/powerpoint/2010/main" val="41194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3B465-E9B0-481F-9F7D-46FF427265BC}"/>
              </a:ext>
            </a:extLst>
          </p:cNvPr>
          <p:cNvSpPr>
            <a:spLocks noGrp="1"/>
          </p:cNvSpPr>
          <p:nvPr>
            <p:ph idx="1"/>
          </p:nvPr>
        </p:nvSpPr>
        <p:spPr/>
        <p:txBody>
          <a:bodyPr/>
          <a:lstStyle/>
          <a:p>
            <a:r>
              <a:rPr lang="en-US" dirty="0"/>
              <a:t>Sex refers to a set of biological attributes in humans.</a:t>
            </a:r>
          </a:p>
          <a:p>
            <a:r>
              <a:rPr lang="en-US" dirty="0"/>
              <a:t>It is primarily associated with physical and physiological features including chromosomes, gene expression, hormone levels and function, and reproductive/sexual anatomy.</a:t>
            </a:r>
          </a:p>
          <a:p>
            <a:r>
              <a:rPr lang="en-US" dirty="0"/>
              <a:t>Usually, categorized as female or male but is variation in the biological attributes that comprise sex and how those attributes are expressed.</a:t>
            </a:r>
          </a:p>
          <a:p>
            <a:r>
              <a:rPr lang="en-US" dirty="0"/>
              <a:t>Assigned at birth.</a:t>
            </a:r>
          </a:p>
        </p:txBody>
      </p:sp>
      <p:sp>
        <p:nvSpPr>
          <p:cNvPr id="3" name="Title 2">
            <a:extLst>
              <a:ext uri="{FF2B5EF4-FFF2-40B4-BE49-F238E27FC236}">
                <a16:creationId xmlns:a16="http://schemas.microsoft.com/office/drawing/2014/main" id="{5A16441F-0DDE-4E93-B14C-C8F876929E29}"/>
              </a:ext>
            </a:extLst>
          </p:cNvPr>
          <p:cNvSpPr>
            <a:spLocks noGrp="1"/>
          </p:cNvSpPr>
          <p:nvPr>
            <p:ph type="title"/>
          </p:nvPr>
        </p:nvSpPr>
        <p:spPr/>
        <p:txBody>
          <a:bodyPr/>
          <a:lstStyle/>
          <a:p>
            <a:r>
              <a:rPr lang="en-US" dirty="0"/>
              <a:t>What is Sex?</a:t>
            </a:r>
          </a:p>
        </p:txBody>
      </p:sp>
      <p:pic>
        <p:nvPicPr>
          <p:cNvPr id="4" name="Picture 3">
            <a:extLst>
              <a:ext uri="{FF2B5EF4-FFF2-40B4-BE49-F238E27FC236}">
                <a16:creationId xmlns:a16="http://schemas.microsoft.com/office/drawing/2014/main" id="{803E4DCF-54D2-4190-8E19-1ED9C6DE052B}"/>
              </a:ext>
            </a:extLst>
          </p:cNvPr>
          <p:cNvPicPr>
            <a:picLocks noChangeAspect="1"/>
          </p:cNvPicPr>
          <p:nvPr/>
        </p:nvPicPr>
        <p:blipFill>
          <a:blip r:embed="rId2"/>
          <a:stretch>
            <a:fillRect/>
          </a:stretch>
        </p:blipFill>
        <p:spPr>
          <a:xfrm>
            <a:off x="7620000" y="5610297"/>
            <a:ext cx="1426588" cy="1243692"/>
          </a:xfrm>
          <a:prstGeom prst="rect">
            <a:avLst/>
          </a:prstGeom>
        </p:spPr>
      </p:pic>
    </p:spTree>
    <p:extLst>
      <p:ext uri="{BB962C8B-B14F-4D97-AF65-F5344CB8AC3E}">
        <p14:creationId xmlns:p14="http://schemas.microsoft.com/office/powerpoint/2010/main" val="299038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EE30F3-2BC3-4FAB-BAC6-963EADF74359}"/>
              </a:ext>
            </a:extLst>
          </p:cNvPr>
          <p:cNvSpPr>
            <a:spLocks noGrp="1"/>
          </p:cNvSpPr>
          <p:nvPr>
            <p:ph idx="1"/>
          </p:nvPr>
        </p:nvSpPr>
        <p:spPr/>
        <p:txBody>
          <a:bodyPr>
            <a:normAutofit fontScale="85000" lnSpcReduction="10000"/>
          </a:bodyPr>
          <a:lstStyle/>
          <a:p>
            <a:r>
              <a:rPr lang="en-US" dirty="0"/>
              <a:t>You can't always know what someone’s pronoun or chosen name are by looking at them. </a:t>
            </a:r>
          </a:p>
          <a:p>
            <a:r>
              <a:rPr lang="en-US" dirty="0"/>
              <a:t>Asking and correctly using someone's pronoun and name is one of the most basic ways to show your respect for their gender identity. </a:t>
            </a:r>
          </a:p>
          <a:p>
            <a:r>
              <a:rPr lang="en-US" dirty="0"/>
              <a:t>When someone is referred to with the wrong pronoun, it can make them feel disrespected, invalidated, dismissed, alienated, or dysphoric (or, often, all of the above.) </a:t>
            </a:r>
          </a:p>
          <a:p>
            <a:r>
              <a:rPr lang="en-US" dirty="0"/>
              <a:t>It is a privilege to not have to worry about which pronoun someone is going to use for you based on how they perceive your gender. If you have this privilege, yet fail to respect someone else's gender identity, it is not only disrespectful and hurtful, but also </a:t>
            </a:r>
            <a:r>
              <a:rPr lang="en-US" b="1" dirty="0"/>
              <a:t>Oppressive.</a:t>
            </a:r>
          </a:p>
        </p:txBody>
      </p:sp>
      <p:sp>
        <p:nvSpPr>
          <p:cNvPr id="3" name="Title 2">
            <a:extLst>
              <a:ext uri="{FF2B5EF4-FFF2-40B4-BE49-F238E27FC236}">
                <a16:creationId xmlns:a16="http://schemas.microsoft.com/office/drawing/2014/main" id="{5FA5B484-F5C3-400D-ACB3-798AE6D03B44}"/>
              </a:ext>
            </a:extLst>
          </p:cNvPr>
          <p:cNvSpPr>
            <a:spLocks noGrp="1"/>
          </p:cNvSpPr>
          <p:nvPr>
            <p:ph type="title"/>
          </p:nvPr>
        </p:nvSpPr>
        <p:spPr/>
        <p:txBody>
          <a:bodyPr>
            <a:normAutofit fontScale="90000"/>
          </a:bodyPr>
          <a:lstStyle/>
          <a:p>
            <a:r>
              <a:rPr lang="en-US" dirty="0"/>
              <a:t>Why is it important to respect pronouns and chosen name? </a:t>
            </a:r>
          </a:p>
        </p:txBody>
      </p:sp>
    </p:spTree>
    <p:extLst>
      <p:ext uri="{BB962C8B-B14F-4D97-AF65-F5344CB8AC3E}">
        <p14:creationId xmlns:p14="http://schemas.microsoft.com/office/powerpoint/2010/main" val="4195173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0464BF-515B-4178-9DE0-ABA1C4557B7E}"/>
              </a:ext>
            </a:extLst>
          </p:cNvPr>
          <p:cNvSpPr>
            <a:spLocks noGrp="1"/>
          </p:cNvSpPr>
          <p:nvPr>
            <p:ph type="title"/>
          </p:nvPr>
        </p:nvSpPr>
        <p:spPr/>
        <p:txBody>
          <a:bodyPr/>
          <a:lstStyle/>
          <a:p>
            <a:r>
              <a:rPr lang="en-US" dirty="0"/>
              <a:t>What is an Ally?</a:t>
            </a:r>
          </a:p>
        </p:txBody>
      </p:sp>
      <p:pic>
        <p:nvPicPr>
          <p:cNvPr id="6" name="Content Placeholder 5">
            <a:extLst>
              <a:ext uri="{FF2B5EF4-FFF2-40B4-BE49-F238E27FC236}">
                <a16:creationId xmlns:a16="http://schemas.microsoft.com/office/drawing/2014/main" id="{B34867F8-EFC9-4D3E-BA17-39C49661A6D9}"/>
              </a:ext>
            </a:extLst>
          </p:cNvPr>
          <p:cNvPicPr>
            <a:picLocks noGrp="1" noChangeAspect="1"/>
          </p:cNvPicPr>
          <p:nvPr>
            <p:ph idx="1"/>
          </p:nvPr>
        </p:nvPicPr>
        <p:blipFill>
          <a:blip r:embed="rId2"/>
          <a:stretch>
            <a:fillRect/>
          </a:stretch>
        </p:blipFill>
        <p:spPr>
          <a:xfrm>
            <a:off x="2249222" y="1973077"/>
            <a:ext cx="4645555" cy="3542083"/>
          </a:xfrm>
          <a:prstGeom prst="rect">
            <a:avLst/>
          </a:prstGeom>
        </p:spPr>
      </p:pic>
    </p:spTree>
    <p:extLst>
      <p:ext uri="{BB962C8B-B14F-4D97-AF65-F5344CB8AC3E}">
        <p14:creationId xmlns:p14="http://schemas.microsoft.com/office/powerpoint/2010/main" val="1680906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F7DCC-78B7-40C1-AD26-A8BA0F3B482D}"/>
              </a:ext>
            </a:extLst>
          </p:cNvPr>
          <p:cNvSpPr>
            <a:spLocks noGrp="1"/>
          </p:cNvSpPr>
          <p:nvPr>
            <p:ph idx="1"/>
          </p:nvPr>
        </p:nvSpPr>
        <p:spPr/>
        <p:txBody>
          <a:bodyPr>
            <a:normAutofit/>
          </a:bodyPr>
          <a:lstStyle/>
          <a:p>
            <a:pPr marL="109728" indent="0">
              <a:buNone/>
            </a:pPr>
            <a:r>
              <a:rPr lang="en-US" sz="4000" i="0" dirty="0">
                <a:solidFill>
                  <a:srgbClr val="202124"/>
                </a:solidFill>
                <a:effectLst/>
                <a:latin typeface="Roboto" panose="02000000000000000000" pitchFamily="2" charset="0"/>
              </a:rPr>
              <a:t>Allyship is a lifelong process of building relationships based on trust, consistency, and accountability with marginalized individuals and/or groups of people.</a:t>
            </a:r>
            <a:endParaRPr lang="en-US" sz="4000" dirty="0"/>
          </a:p>
        </p:txBody>
      </p:sp>
      <p:sp>
        <p:nvSpPr>
          <p:cNvPr id="3" name="Title 2">
            <a:extLst>
              <a:ext uri="{FF2B5EF4-FFF2-40B4-BE49-F238E27FC236}">
                <a16:creationId xmlns:a16="http://schemas.microsoft.com/office/drawing/2014/main" id="{D631E908-F4D8-4047-8AD1-3F28E8FA4196}"/>
              </a:ext>
            </a:extLst>
          </p:cNvPr>
          <p:cNvSpPr>
            <a:spLocks noGrp="1"/>
          </p:cNvSpPr>
          <p:nvPr>
            <p:ph type="title"/>
          </p:nvPr>
        </p:nvSpPr>
        <p:spPr/>
        <p:txBody>
          <a:bodyPr>
            <a:normAutofit/>
          </a:bodyPr>
          <a:lstStyle/>
          <a:p>
            <a:r>
              <a:rPr lang="en-US" dirty="0"/>
              <a:t>What is an Ally?</a:t>
            </a:r>
          </a:p>
        </p:txBody>
      </p:sp>
      <p:pic>
        <p:nvPicPr>
          <p:cNvPr id="4" name="Picture 3">
            <a:extLst>
              <a:ext uri="{FF2B5EF4-FFF2-40B4-BE49-F238E27FC236}">
                <a16:creationId xmlns:a16="http://schemas.microsoft.com/office/drawing/2014/main" id="{904303BA-E003-4C5D-9E2B-6718A90EE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spTree>
    <p:extLst>
      <p:ext uri="{BB962C8B-B14F-4D97-AF65-F5344CB8AC3E}">
        <p14:creationId xmlns:p14="http://schemas.microsoft.com/office/powerpoint/2010/main" val="940478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F7DCC-78B7-40C1-AD26-A8BA0F3B482D}"/>
              </a:ext>
            </a:extLst>
          </p:cNvPr>
          <p:cNvSpPr>
            <a:spLocks noGrp="1"/>
          </p:cNvSpPr>
          <p:nvPr>
            <p:ph idx="1"/>
          </p:nvPr>
        </p:nvSpPr>
        <p:spPr/>
        <p:txBody>
          <a:bodyPr>
            <a:normAutofit/>
          </a:bodyPr>
          <a:lstStyle/>
          <a:p>
            <a:pPr marL="109728" indent="0">
              <a:buNone/>
            </a:pPr>
            <a:r>
              <a:rPr lang="en-US" sz="3600" dirty="0"/>
              <a:t>Marginalized: People or communities that are targeted by oppression, including but not limited to: people of color (POC), Muslims, immigrants, refugees, LGBTQIA people, women, and people with disabilities.</a:t>
            </a:r>
          </a:p>
        </p:txBody>
      </p:sp>
      <p:sp>
        <p:nvSpPr>
          <p:cNvPr id="3" name="Title 2">
            <a:extLst>
              <a:ext uri="{FF2B5EF4-FFF2-40B4-BE49-F238E27FC236}">
                <a16:creationId xmlns:a16="http://schemas.microsoft.com/office/drawing/2014/main" id="{D631E908-F4D8-4047-8AD1-3F28E8FA4196}"/>
              </a:ext>
            </a:extLst>
          </p:cNvPr>
          <p:cNvSpPr>
            <a:spLocks noGrp="1"/>
          </p:cNvSpPr>
          <p:nvPr>
            <p:ph type="title"/>
          </p:nvPr>
        </p:nvSpPr>
        <p:spPr/>
        <p:txBody>
          <a:bodyPr>
            <a:normAutofit/>
          </a:bodyPr>
          <a:lstStyle/>
          <a:p>
            <a:r>
              <a:rPr lang="en-US" dirty="0"/>
              <a:t>What is an Ally?</a:t>
            </a:r>
          </a:p>
        </p:txBody>
      </p:sp>
      <p:pic>
        <p:nvPicPr>
          <p:cNvPr id="4" name="Picture 3">
            <a:extLst>
              <a:ext uri="{FF2B5EF4-FFF2-40B4-BE49-F238E27FC236}">
                <a16:creationId xmlns:a16="http://schemas.microsoft.com/office/drawing/2014/main" id="{904303BA-E003-4C5D-9E2B-6718A90EE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spTree>
    <p:extLst>
      <p:ext uri="{BB962C8B-B14F-4D97-AF65-F5344CB8AC3E}">
        <p14:creationId xmlns:p14="http://schemas.microsoft.com/office/powerpoint/2010/main" val="747100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F7DCC-78B7-40C1-AD26-A8BA0F3B482D}"/>
              </a:ext>
            </a:extLst>
          </p:cNvPr>
          <p:cNvSpPr>
            <a:spLocks noGrp="1"/>
          </p:cNvSpPr>
          <p:nvPr>
            <p:ph idx="1"/>
          </p:nvPr>
        </p:nvSpPr>
        <p:spPr/>
        <p:txBody>
          <a:bodyPr>
            <a:normAutofit fontScale="92500" lnSpcReduction="10000"/>
          </a:bodyPr>
          <a:lstStyle/>
          <a:p>
            <a:r>
              <a:rPr lang="en-US" dirty="0"/>
              <a:t>Someone who advocates and supports a community other than their own.</a:t>
            </a:r>
          </a:p>
          <a:p>
            <a:r>
              <a:rPr lang="en-US" dirty="0"/>
              <a:t>Are not part of the communities they serve</a:t>
            </a:r>
          </a:p>
          <a:p>
            <a:r>
              <a:rPr lang="en-US" dirty="0"/>
              <a:t>Shows they are an Ally through action.</a:t>
            </a:r>
          </a:p>
          <a:p>
            <a:r>
              <a:rPr lang="en-US" sz="2800" b="0" i="0" dirty="0">
                <a:effectLst/>
              </a:rPr>
              <a:t>You can’t anoint yourself as an Ally. Allies have the ability to use their voice to promote active change in any community.</a:t>
            </a:r>
          </a:p>
          <a:p>
            <a:r>
              <a:rPr lang="en-US" sz="2800" b="0" i="0" dirty="0">
                <a:effectLst/>
              </a:rPr>
              <a:t>The best allies are willing to make mistakes and keep trying.</a:t>
            </a:r>
          </a:p>
          <a:p>
            <a:r>
              <a:rPr lang="en-US" sz="2800" dirty="0"/>
              <a:t>Allyship is a journey</a:t>
            </a:r>
          </a:p>
          <a:p>
            <a:r>
              <a:rPr lang="en-US" sz="2800" b="0" i="0" dirty="0">
                <a:effectLst/>
              </a:rPr>
              <a:t>Being an ally is hard work.</a:t>
            </a:r>
          </a:p>
          <a:p>
            <a:endParaRPr lang="en-US" sz="2800" dirty="0"/>
          </a:p>
          <a:p>
            <a:pPr marL="109728" indent="0">
              <a:buNone/>
            </a:pPr>
            <a:endParaRPr lang="en-US" dirty="0"/>
          </a:p>
        </p:txBody>
      </p:sp>
      <p:sp>
        <p:nvSpPr>
          <p:cNvPr id="3" name="Title 2">
            <a:extLst>
              <a:ext uri="{FF2B5EF4-FFF2-40B4-BE49-F238E27FC236}">
                <a16:creationId xmlns:a16="http://schemas.microsoft.com/office/drawing/2014/main" id="{D631E908-F4D8-4047-8AD1-3F28E8FA4196}"/>
              </a:ext>
            </a:extLst>
          </p:cNvPr>
          <p:cNvSpPr>
            <a:spLocks noGrp="1"/>
          </p:cNvSpPr>
          <p:nvPr>
            <p:ph type="title"/>
          </p:nvPr>
        </p:nvSpPr>
        <p:spPr/>
        <p:txBody>
          <a:bodyPr>
            <a:normAutofit/>
          </a:bodyPr>
          <a:lstStyle/>
          <a:p>
            <a:r>
              <a:rPr lang="en-US" dirty="0"/>
              <a:t>What is an Ally?</a:t>
            </a:r>
          </a:p>
        </p:txBody>
      </p:sp>
      <p:pic>
        <p:nvPicPr>
          <p:cNvPr id="4" name="Picture 3">
            <a:extLst>
              <a:ext uri="{FF2B5EF4-FFF2-40B4-BE49-F238E27FC236}">
                <a16:creationId xmlns:a16="http://schemas.microsoft.com/office/drawing/2014/main" id="{904303BA-E003-4C5D-9E2B-6718A90EE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spTree>
    <p:extLst>
      <p:ext uri="{BB962C8B-B14F-4D97-AF65-F5344CB8AC3E}">
        <p14:creationId xmlns:p14="http://schemas.microsoft.com/office/powerpoint/2010/main" val="2271720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F7DCC-78B7-40C1-AD26-A8BA0F3B482D}"/>
              </a:ext>
            </a:extLst>
          </p:cNvPr>
          <p:cNvSpPr>
            <a:spLocks noGrp="1"/>
          </p:cNvSpPr>
          <p:nvPr>
            <p:ph idx="1"/>
          </p:nvPr>
        </p:nvSpPr>
        <p:spPr/>
        <p:txBody>
          <a:bodyPr>
            <a:normAutofit/>
          </a:bodyPr>
          <a:lstStyle/>
          <a:p>
            <a:r>
              <a:rPr lang="en-US" sz="2600" dirty="0"/>
              <a:t>Take on the struggle as your own</a:t>
            </a:r>
          </a:p>
          <a:p>
            <a:r>
              <a:rPr lang="en-US" sz="2600" dirty="0"/>
              <a:t>Transfer the benefit of your privilege to those who lack it.</a:t>
            </a:r>
          </a:p>
          <a:p>
            <a:r>
              <a:rPr lang="en-US" sz="2600" dirty="0"/>
              <a:t>Amplify this voice of the oppressed before your own.</a:t>
            </a:r>
          </a:p>
          <a:p>
            <a:r>
              <a:rPr lang="en-US" sz="2600" dirty="0"/>
              <a:t>Acknowledge that even though you feel pain, the conversation is not about you.</a:t>
            </a:r>
          </a:p>
          <a:p>
            <a:r>
              <a:rPr lang="en-US" sz="2600" dirty="0"/>
              <a:t>Stand up even when you feel scared.</a:t>
            </a:r>
          </a:p>
          <a:p>
            <a:r>
              <a:rPr lang="en-US" sz="2600" dirty="0"/>
              <a:t>Own your mistakes and de-center yourself.</a:t>
            </a:r>
          </a:p>
          <a:p>
            <a:r>
              <a:rPr lang="en-US" sz="2600" dirty="0"/>
              <a:t>Understand your education is up to you and no one else.</a:t>
            </a:r>
          </a:p>
        </p:txBody>
      </p:sp>
      <p:sp>
        <p:nvSpPr>
          <p:cNvPr id="3" name="Title 2">
            <a:extLst>
              <a:ext uri="{FF2B5EF4-FFF2-40B4-BE49-F238E27FC236}">
                <a16:creationId xmlns:a16="http://schemas.microsoft.com/office/drawing/2014/main" id="{D631E908-F4D8-4047-8AD1-3F28E8FA4196}"/>
              </a:ext>
            </a:extLst>
          </p:cNvPr>
          <p:cNvSpPr>
            <a:spLocks noGrp="1"/>
          </p:cNvSpPr>
          <p:nvPr>
            <p:ph type="title"/>
          </p:nvPr>
        </p:nvSpPr>
        <p:spPr/>
        <p:txBody>
          <a:bodyPr>
            <a:normAutofit/>
          </a:bodyPr>
          <a:lstStyle/>
          <a:p>
            <a:r>
              <a:rPr lang="en-US" dirty="0"/>
              <a:t>To Be An Ally is to:</a:t>
            </a:r>
          </a:p>
        </p:txBody>
      </p:sp>
      <p:pic>
        <p:nvPicPr>
          <p:cNvPr id="4" name="Picture 3">
            <a:extLst>
              <a:ext uri="{FF2B5EF4-FFF2-40B4-BE49-F238E27FC236}">
                <a16:creationId xmlns:a16="http://schemas.microsoft.com/office/drawing/2014/main" id="{904303BA-E003-4C5D-9E2B-6718A90EE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spTree>
    <p:extLst>
      <p:ext uri="{BB962C8B-B14F-4D97-AF65-F5344CB8AC3E}">
        <p14:creationId xmlns:p14="http://schemas.microsoft.com/office/powerpoint/2010/main" val="2028291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F7DCC-78B7-40C1-AD26-A8BA0F3B482D}"/>
              </a:ext>
            </a:extLst>
          </p:cNvPr>
          <p:cNvSpPr>
            <a:spLocks noGrp="1"/>
          </p:cNvSpPr>
          <p:nvPr>
            <p:ph idx="1"/>
          </p:nvPr>
        </p:nvSpPr>
        <p:spPr/>
        <p:txBody>
          <a:bodyPr>
            <a:normAutofit/>
          </a:bodyPr>
          <a:lstStyle/>
          <a:p>
            <a:r>
              <a:rPr lang="en-US" sz="2400" b="1" dirty="0"/>
              <a:t>Listen:</a:t>
            </a:r>
            <a:r>
              <a:rPr lang="en-US" sz="2400" dirty="0"/>
              <a:t> to what marginalized people are saying – face-to-face, on your social media feeds, or in the articles you read. It’s not about you, your feelings or opinions; it’s about hearing theirs.</a:t>
            </a:r>
          </a:p>
          <a:p>
            <a:r>
              <a:rPr lang="en-US" sz="2400" b="1" dirty="0"/>
              <a:t>Get educated: </a:t>
            </a:r>
            <a:r>
              <a:rPr lang="en-US" sz="2400" dirty="0"/>
              <a:t>Seek out books, articles, films, etc. about the history and current issues facing marginalized communities and attend formal anti-oppression trainings.</a:t>
            </a:r>
          </a:p>
          <a:p>
            <a:r>
              <a:rPr lang="en-US" sz="2400" b="1" dirty="0"/>
              <a:t>Get Involved: </a:t>
            </a:r>
            <a:r>
              <a:rPr lang="en-US" sz="2400" dirty="0"/>
              <a:t>Join local groups working for social justice. Subscribe to their e-mail lists, follow them on social media and show up to support their work.</a:t>
            </a:r>
            <a:endParaRPr lang="en-US" sz="3600" dirty="0"/>
          </a:p>
        </p:txBody>
      </p:sp>
      <p:sp>
        <p:nvSpPr>
          <p:cNvPr id="3" name="Title 2">
            <a:extLst>
              <a:ext uri="{FF2B5EF4-FFF2-40B4-BE49-F238E27FC236}">
                <a16:creationId xmlns:a16="http://schemas.microsoft.com/office/drawing/2014/main" id="{D631E908-F4D8-4047-8AD1-3F28E8FA4196}"/>
              </a:ext>
            </a:extLst>
          </p:cNvPr>
          <p:cNvSpPr>
            <a:spLocks noGrp="1"/>
          </p:cNvSpPr>
          <p:nvPr>
            <p:ph type="title"/>
          </p:nvPr>
        </p:nvSpPr>
        <p:spPr/>
        <p:txBody>
          <a:bodyPr>
            <a:normAutofit/>
          </a:bodyPr>
          <a:lstStyle/>
          <a:p>
            <a:r>
              <a:rPr lang="en-US" dirty="0"/>
              <a:t>Ways to be a better Ally.</a:t>
            </a:r>
          </a:p>
        </p:txBody>
      </p:sp>
      <p:pic>
        <p:nvPicPr>
          <p:cNvPr id="4" name="Picture 3">
            <a:extLst>
              <a:ext uri="{FF2B5EF4-FFF2-40B4-BE49-F238E27FC236}">
                <a16:creationId xmlns:a16="http://schemas.microsoft.com/office/drawing/2014/main" id="{904303BA-E003-4C5D-9E2B-6718A90EE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spTree>
    <p:extLst>
      <p:ext uri="{BB962C8B-B14F-4D97-AF65-F5344CB8AC3E}">
        <p14:creationId xmlns:p14="http://schemas.microsoft.com/office/powerpoint/2010/main" val="350440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F7DCC-78B7-40C1-AD26-A8BA0F3B482D}"/>
              </a:ext>
            </a:extLst>
          </p:cNvPr>
          <p:cNvSpPr>
            <a:spLocks noGrp="1"/>
          </p:cNvSpPr>
          <p:nvPr>
            <p:ph idx="1"/>
          </p:nvPr>
        </p:nvSpPr>
        <p:spPr/>
        <p:txBody>
          <a:bodyPr>
            <a:normAutofit/>
          </a:bodyPr>
          <a:lstStyle/>
          <a:p>
            <a:r>
              <a:rPr lang="en-US" sz="2400" b="1" dirty="0"/>
              <a:t>Show Up: </a:t>
            </a:r>
            <a:r>
              <a:rPr lang="en-US" sz="2400" dirty="0"/>
              <a:t>When someone from a marginalized community invites you to an event, go – be there to listen, learn and show your support.</a:t>
            </a:r>
          </a:p>
          <a:p>
            <a:r>
              <a:rPr lang="en-US" sz="2400" b="1" dirty="0"/>
              <a:t>Speak Up:</a:t>
            </a:r>
            <a:r>
              <a:rPr lang="en-US" sz="2400" dirty="0"/>
              <a:t> When a friend, family member, co-worker or stranger says something hateful or ignorant, call them out on it. Silence allows oppression to continue.</a:t>
            </a:r>
          </a:p>
          <a:p>
            <a:r>
              <a:rPr lang="en-US" sz="2400" b="1" dirty="0"/>
              <a:t>Intervene: </a:t>
            </a:r>
            <a:r>
              <a:rPr lang="en-US" sz="2400" dirty="0"/>
              <a:t>When someone is being targeted – physically or verbally – intervene only with their permission. Focus on supporting them rather than engaging the aggressor. </a:t>
            </a:r>
            <a:endParaRPr lang="en-US" sz="3600" dirty="0"/>
          </a:p>
        </p:txBody>
      </p:sp>
      <p:sp>
        <p:nvSpPr>
          <p:cNvPr id="3" name="Title 2">
            <a:extLst>
              <a:ext uri="{FF2B5EF4-FFF2-40B4-BE49-F238E27FC236}">
                <a16:creationId xmlns:a16="http://schemas.microsoft.com/office/drawing/2014/main" id="{D631E908-F4D8-4047-8AD1-3F28E8FA4196}"/>
              </a:ext>
            </a:extLst>
          </p:cNvPr>
          <p:cNvSpPr>
            <a:spLocks noGrp="1"/>
          </p:cNvSpPr>
          <p:nvPr>
            <p:ph type="title"/>
          </p:nvPr>
        </p:nvSpPr>
        <p:spPr/>
        <p:txBody>
          <a:bodyPr>
            <a:normAutofit/>
          </a:bodyPr>
          <a:lstStyle/>
          <a:p>
            <a:r>
              <a:rPr lang="en-US" dirty="0"/>
              <a:t>Ways to be a better Ally.</a:t>
            </a:r>
          </a:p>
        </p:txBody>
      </p:sp>
      <p:pic>
        <p:nvPicPr>
          <p:cNvPr id="4" name="Picture 3">
            <a:extLst>
              <a:ext uri="{FF2B5EF4-FFF2-40B4-BE49-F238E27FC236}">
                <a16:creationId xmlns:a16="http://schemas.microsoft.com/office/drawing/2014/main" id="{904303BA-E003-4C5D-9E2B-6718A90EE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spTree>
    <p:extLst>
      <p:ext uri="{BB962C8B-B14F-4D97-AF65-F5344CB8AC3E}">
        <p14:creationId xmlns:p14="http://schemas.microsoft.com/office/powerpoint/2010/main" val="206095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5F7DCC-78B7-40C1-AD26-A8BA0F3B482D}"/>
              </a:ext>
            </a:extLst>
          </p:cNvPr>
          <p:cNvSpPr>
            <a:spLocks noGrp="1"/>
          </p:cNvSpPr>
          <p:nvPr>
            <p:ph idx="1"/>
          </p:nvPr>
        </p:nvSpPr>
        <p:spPr/>
        <p:txBody>
          <a:bodyPr>
            <a:normAutofit/>
          </a:bodyPr>
          <a:lstStyle/>
          <a:p>
            <a:r>
              <a:rPr lang="en-US" sz="2400" b="1" dirty="0"/>
              <a:t>Welcome Discomfort: </a:t>
            </a:r>
            <a:r>
              <a:rPr lang="en-US" sz="2400" dirty="0"/>
              <a:t>When you encounter something that makes you uncomfortable, don’t dismiss it. Sit with it, ask yourself ‘why?’ and welcome it as an opportunity to grow.</a:t>
            </a:r>
          </a:p>
          <a:p>
            <a:r>
              <a:rPr lang="en-US" sz="2400" b="1" dirty="0"/>
              <a:t>Learn From Your Mistakes: </a:t>
            </a:r>
            <a:r>
              <a:rPr lang="en-US" sz="2400" dirty="0"/>
              <a:t>You will make mistakes. When someone calls you out, don’t get defensive. Listen, apologize, and change your behavior going forward.</a:t>
            </a:r>
          </a:p>
          <a:p>
            <a:r>
              <a:rPr lang="en-US" sz="2400" b="1" dirty="0"/>
              <a:t>Stay Engaged: </a:t>
            </a:r>
            <a:r>
              <a:rPr lang="en-US" sz="2400" dirty="0"/>
              <a:t>Even when the work gets difficult, stay engaged. Oppression is constant, and marginalized people do not have the privilege of “turning off”.</a:t>
            </a:r>
            <a:endParaRPr lang="en-US" sz="3600" dirty="0"/>
          </a:p>
        </p:txBody>
      </p:sp>
      <p:sp>
        <p:nvSpPr>
          <p:cNvPr id="3" name="Title 2">
            <a:extLst>
              <a:ext uri="{FF2B5EF4-FFF2-40B4-BE49-F238E27FC236}">
                <a16:creationId xmlns:a16="http://schemas.microsoft.com/office/drawing/2014/main" id="{D631E908-F4D8-4047-8AD1-3F28E8FA4196}"/>
              </a:ext>
            </a:extLst>
          </p:cNvPr>
          <p:cNvSpPr>
            <a:spLocks noGrp="1"/>
          </p:cNvSpPr>
          <p:nvPr>
            <p:ph type="title"/>
          </p:nvPr>
        </p:nvSpPr>
        <p:spPr/>
        <p:txBody>
          <a:bodyPr>
            <a:normAutofit/>
          </a:bodyPr>
          <a:lstStyle/>
          <a:p>
            <a:r>
              <a:rPr lang="en-US" dirty="0"/>
              <a:t>Ways to be a better Ally.</a:t>
            </a:r>
          </a:p>
        </p:txBody>
      </p:sp>
      <p:pic>
        <p:nvPicPr>
          <p:cNvPr id="4" name="Picture 3">
            <a:extLst>
              <a:ext uri="{FF2B5EF4-FFF2-40B4-BE49-F238E27FC236}">
                <a16:creationId xmlns:a16="http://schemas.microsoft.com/office/drawing/2014/main" id="{904303BA-E003-4C5D-9E2B-6718A90EE9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spTree>
    <p:extLst>
      <p:ext uri="{BB962C8B-B14F-4D97-AF65-F5344CB8AC3E}">
        <p14:creationId xmlns:p14="http://schemas.microsoft.com/office/powerpoint/2010/main" val="2560409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D145-2872-4A96-A6D1-3EDA20945B16}"/>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800" dirty="0"/>
              <a:t>Sex is biological, Gender is social, and Sexual Orientation deals with attraction.</a:t>
            </a:r>
          </a:p>
          <a:p>
            <a:pPr marL="285750" indent="-285750">
              <a:buFont typeface="Arial" panose="020B0604020202020204" pitchFamily="34" charset="0"/>
              <a:buChar char="•"/>
            </a:pPr>
            <a:r>
              <a:rPr lang="en-US" sz="2800" dirty="0"/>
              <a:t>Gender is not binary</a:t>
            </a:r>
          </a:p>
          <a:p>
            <a:pPr marL="285750" indent="-285750">
              <a:buFont typeface="Arial" panose="020B0604020202020204" pitchFamily="34" charset="0"/>
              <a:buChar char="•"/>
            </a:pPr>
            <a:r>
              <a:rPr lang="en-US" sz="2800" dirty="0"/>
              <a:t>Sex and Gender are not the same thing.</a:t>
            </a:r>
          </a:p>
          <a:p>
            <a:pPr marL="285750" indent="-285750">
              <a:buFont typeface="Arial" panose="020B0604020202020204" pitchFamily="34" charset="0"/>
              <a:buChar char="•"/>
            </a:pPr>
            <a:r>
              <a:rPr lang="en-US" sz="2800" dirty="0"/>
              <a:t>Gender Identity, Gender Expression, and Sexual Orientation are independent of each other. </a:t>
            </a:r>
          </a:p>
          <a:p>
            <a:pPr marL="285750" indent="-285750">
              <a:buFont typeface="Arial" panose="020B0604020202020204" pitchFamily="34" charset="0"/>
              <a:buChar char="•"/>
            </a:pPr>
            <a:r>
              <a:rPr lang="en-US" sz="2800" dirty="0"/>
              <a:t>Asking and correctly using someone's pronoun or chosen name is one of the most basic ways to show your respect for them. </a:t>
            </a:r>
          </a:p>
          <a:p>
            <a:pPr marL="285750" indent="-285750">
              <a:buFont typeface="Arial" panose="020B0604020202020204" pitchFamily="34" charset="0"/>
              <a:buChar char="•"/>
            </a:pPr>
            <a:r>
              <a:rPr lang="en-US" sz="2800" dirty="0"/>
              <a:t>Allyship is a journey.</a:t>
            </a:r>
          </a:p>
          <a:p>
            <a:pPr marL="285750" indent="-285750">
              <a:buFont typeface="Arial" panose="020B0604020202020204" pitchFamily="34" charset="0"/>
              <a:buChar char="•"/>
            </a:pPr>
            <a:endParaRPr lang="en-US" sz="2800" dirty="0"/>
          </a:p>
          <a:p>
            <a:endParaRPr lang="en-US" dirty="0"/>
          </a:p>
        </p:txBody>
      </p:sp>
      <p:sp>
        <p:nvSpPr>
          <p:cNvPr id="3" name="Title 2">
            <a:extLst>
              <a:ext uri="{FF2B5EF4-FFF2-40B4-BE49-F238E27FC236}">
                <a16:creationId xmlns:a16="http://schemas.microsoft.com/office/drawing/2014/main" id="{328B66EA-EFA1-4CF9-BD0E-CF9F0CE42621}"/>
              </a:ext>
            </a:extLst>
          </p:cNvPr>
          <p:cNvSpPr>
            <a:spLocks noGrp="1"/>
          </p:cNvSpPr>
          <p:nvPr>
            <p:ph type="title"/>
          </p:nvPr>
        </p:nvSpPr>
        <p:spPr/>
        <p:txBody>
          <a:bodyPr/>
          <a:lstStyle/>
          <a:p>
            <a:r>
              <a:rPr lang="en-US" dirty="0"/>
              <a:t>Summary</a:t>
            </a:r>
          </a:p>
        </p:txBody>
      </p:sp>
      <p:pic>
        <p:nvPicPr>
          <p:cNvPr id="4" name="Picture 3">
            <a:extLst>
              <a:ext uri="{FF2B5EF4-FFF2-40B4-BE49-F238E27FC236}">
                <a16:creationId xmlns:a16="http://schemas.microsoft.com/office/drawing/2014/main" id="{2D03131B-D5D8-43B4-A7D4-3E42EDD441EA}"/>
              </a:ext>
            </a:extLst>
          </p:cNvPr>
          <p:cNvPicPr>
            <a:picLocks noChangeAspect="1"/>
          </p:cNvPicPr>
          <p:nvPr/>
        </p:nvPicPr>
        <p:blipFill>
          <a:blip r:embed="rId2"/>
          <a:stretch>
            <a:fillRect/>
          </a:stretch>
        </p:blipFill>
        <p:spPr>
          <a:xfrm>
            <a:off x="7685328" y="5600352"/>
            <a:ext cx="1426588" cy="1237595"/>
          </a:xfrm>
          <a:prstGeom prst="rect">
            <a:avLst/>
          </a:prstGeom>
        </p:spPr>
      </p:pic>
    </p:spTree>
    <p:extLst>
      <p:ext uri="{BB962C8B-B14F-4D97-AF65-F5344CB8AC3E}">
        <p14:creationId xmlns:p14="http://schemas.microsoft.com/office/powerpoint/2010/main" val="103185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53B465-E9B0-481F-9F7D-46FF427265BC}"/>
              </a:ext>
            </a:extLst>
          </p:cNvPr>
          <p:cNvSpPr>
            <a:spLocks noGrp="1"/>
          </p:cNvSpPr>
          <p:nvPr>
            <p:ph idx="1"/>
          </p:nvPr>
        </p:nvSpPr>
        <p:spPr/>
        <p:txBody>
          <a:bodyPr>
            <a:normAutofit/>
          </a:bodyPr>
          <a:lstStyle/>
          <a:p>
            <a:r>
              <a:rPr lang="en-US" sz="3200" dirty="0"/>
              <a:t>Sex assigned at birth based on genitalia:</a:t>
            </a:r>
          </a:p>
          <a:p>
            <a:pPr lvl="1"/>
            <a:r>
              <a:rPr lang="en-US" sz="2400" dirty="0"/>
              <a:t>Male:</a:t>
            </a:r>
          </a:p>
          <a:p>
            <a:pPr lvl="2"/>
            <a:r>
              <a:rPr lang="en-US" sz="1800" dirty="0"/>
              <a:t>Assigned Male At Birth</a:t>
            </a:r>
          </a:p>
          <a:p>
            <a:pPr lvl="2"/>
            <a:r>
              <a:rPr lang="en-US" sz="2000" dirty="0"/>
              <a:t>AMAB</a:t>
            </a:r>
          </a:p>
          <a:p>
            <a:pPr lvl="1"/>
            <a:r>
              <a:rPr lang="en-US" sz="2400" dirty="0"/>
              <a:t>Female: </a:t>
            </a:r>
          </a:p>
          <a:p>
            <a:pPr lvl="3"/>
            <a:r>
              <a:rPr lang="en-US" sz="2000" dirty="0"/>
              <a:t>Assigned Female at Birth</a:t>
            </a:r>
          </a:p>
          <a:p>
            <a:pPr lvl="3"/>
            <a:r>
              <a:rPr lang="en-US" sz="1800" dirty="0"/>
              <a:t>AFAB</a:t>
            </a:r>
          </a:p>
          <a:p>
            <a:pPr lvl="1"/>
            <a:r>
              <a:rPr lang="en-US" sz="2400" dirty="0"/>
              <a:t>Intersex</a:t>
            </a:r>
          </a:p>
          <a:p>
            <a:pPr lvl="3"/>
            <a:r>
              <a:rPr lang="en-US" sz="2000" dirty="0"/>
              <a:t>Ambiguous Genitalia</a:t>
            </a:r>
          </a:p>
        </p:txBody>
      </p:sp>
      <p:sp>
        <p:nvSpPr>
          <p:cNvPr id="3" name="Title 2">
            <a:extLst>
              <a:ext uri="{FF2B5EF4-FFF2-40B4-BE49-F238E27FC236}">
                <a16:creationId xmlns:a16="http://schemas.microsoft.com/office/drawing/2014/main" id="{5A16441F-0DDE-4E93-B14C-C8F876929E29}"/>
              </a:ext>
            </a:extLst>
          </p:cNvPr>
          <p:cNvSpPr>
            <a:spLocks noGrp="1"/>
          </p:cNvSpPr>
          <p:nvPr>
            <p:ph type="title"/>
          </p:nvPr>
        </p:nvSpPr>
        <p:spPr/>
        <p:txBody>
          <a:bodyPr/>
          <a:lstStyle/>
          <a:p>
            <a:r>
              <a:rPr lang="en-US" dirty="0"/>
              <a:t>What is Sex?</a:t>
            </a:r>
          </a:p>
        </p:txBody>
      </p:sp>
      <p:pic>
        <p:nvPicPr>
          <p:cNvPr id="4" name="Picture 3">
            <a:extLst>
              <a:ext uri="{FF2B5EF4-FFF2-40B4-BE49-F238E27FC236}">
                <a16:creationId xmlns:a16="http://schemas.microsoft.com/office/drawing/2014/main" id="{803E4DCF-54D2-4190-8E19-1ED9C6DE052B}"/>
              </a:ext>
            </a:extLst>
          </p:cNvPr>
          <p:cNvPicPr>
            <a:picLocks noChangeAspect="1"/>
          </p:cNvPicPr>
          <p:nvPr/>
        </p:nvPicPr>
        <p:blipFill>
          <a:blip r:embed="rId2"/>
          <a:stretch>
            <a:fillRect/>
          </a:stretch>
        </p:blipFill>
        <p:spPr>
          <a:xfrm>
            <a:off x="7620000" y="5610297"/>
            <a:ext cx="1426588" cy="1243692"/>
          </a:xfrm>
          <a:prstGeom prst="rect">
            <a:avLst/>
          </a:prstGeom>
        </p:spPr>
      </p:pic>
      <p:pic>
        <p:nvPicPr>
          <p:cNvPr id="5" name="Picture 4">
            <a:extLst>
              <a:ext uri="{FF2B5EF4-FFF2-40B4-BE49-F238E27FC236}">
                <a16:creationId xmlns:a16="http://schemas.microsoft.com/office/drawing/2014/main" id="{70D808DC-2A82-477C-BCE2-10CC5E28F947}"/>
              </a:ext>
            </a:extLst>
          </p:cNvPr>
          <p:cNvPicPr>
            <a:picLocks noChangeAspect="1"/>
          </p:cNvPicPr>
          <p:nvPr/>
        </p:nvPicPr>
        <p:blipFill>
          <a:blip r:embed="rId3"/>
          <a:stretch>
            <a:fillRect/>
          </a:stretch>
        </p:blipFill>
        <p:spPr>
          <a:xfrm>
            <a:off x="5257800" y="2144109"/>
            <a:ext cx="3304094" cy="3200400"/>
          </a:xfrm>
          <a:prstGeom prst="rect">
            <a:avLst/>
          </a:prstGeom>
        </p:spPr>
      </p:pic>
    </p:spTree>
    <p:extLst>
      <p:ext uri="{BB962C8B-B14F-4D97-AF65-F5344CB8AC3E}">
        <p14:creationId xmlns:p14="http://schemas.microsoft.com/office/powerpoint/2010/main" val="183912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E7706-3279-416C-B3B4-B16D9F48ACC5}"/>
              </a:ext>
            </a:extLst>
          </p:cNvPr>
          <p:cNvSpPr>
            <a:spLocks noGrp="1"/>
          </p:cNvSpPr>
          <p:nvPr>
            <p:ph idx="1"/>
          </p:nvPr>
        </p:nvSpPr>
        <p:spPr/>
        <p:txBody>
          <a:bodyPr/>
          <a:lstStyle/>
          <a:p>
            <a:pPr marL="285750" indent="-285750">
              <a:buFont typeface="Arial" panose="020B0604020202020204" pitchFamily="34" charset="0"/>
              <a:buChar char="•"/>
            </a:pPr>
            <a:r>
              <a:rPr lang="en-US" sz="2800" dirty="0"/>
              <a:t>Only when people feel totally authentic and connected with their organizations can they achieve their full potential at work. Gender Expansive employees are no exception. </a:t>
            </a:r>
          </a:p>
          <a:p>
            <a:pPr marL="285750" indent="-285750">
              <a:buFont typeface="Arial" panose="020B0604020202020204" pitchFamily="34" charset="0"/>
              <a:buChar char="•"/>
            </a:pPr>
            <a:r>
              <a:rPr lang="en-US" sz="2800" dirty="0"/>
              <a:t>Crafting a corporate legacy—one in which human dignity is prioritized and doing the right thing by employees is regarded as fundamental to its success.</a:t>
            </a:r>
          </a:p>
          <a:p>
            <a:endParaRPr lang="en-US" dirty="0"/>
          </a:p>
        </p:txBody>
      </p:sp>
      <p:sp>
        <p:nvSpPr>
          <p:cNvPr id="3" name="Title 2">
            <a:extLst>
              <a:ext uri="{FF2B5EF4-FFF2-40B4-BE49-F238E27FC236}">
                <a16:creationId xmlns:a16="http://schemas.microsoft.com/office/drawing/2014/main" id="{620AD35B-F9CF-48BF-A875-64FC2DE7B08D}"/>
              </a:ext>
            </a:extLst>
          </p:cNvPr>
          <p:cNvSpPr>
            <a:spLocks noGrp="1"/>
          </p:cNvSpPr>
          <p:nvPr>
            <p:ph type="title"/>
          </p:nvPr>
        </p:nvSpPr>
        <p:spPr/>
        <p:txBody>
          <a:bodyPr/>
          <a:lstStyle/>
          <a:p>
            <a:r>
              <a:rPr lang="en-US" dirty="0"/>
              <a:t>Conclusion</a:t>
            </a:r>
          </a:p>
        </p:txBody>
      </p:sp>
      <p:pic>
        <p:nvPicPr>
          <p:cNvPr id="4" name="Picture 3">
            <a:extLst>
              <a:ext uri="{FF2B5EF4-FFF2-40B4-BE49-F238E27FC236}">
                <a16:creationId xmlns:a16="http://schemas.microsoft.com/office/drawing/2014/main" id="{2AF893D2-1B41-4D70-9B78-85C9EBF1532C}"/>
              </a:ext>
            </a:extLst>
          </p:cNvPr>
          <p:cNvPicPr>
            <a:picLocks noChangeAspect="1"/>
          </p:cNvPicPr>
          <p:nvPr/>
        </p:nvPicPr>
        <p:blipFill>
          <a:blip r:embed="rId2"/>
          <a:stretch>
            <a:fillRect/>
          </a:stretch>
        </p:blipFill>
        <p:spPr>
          <a:xfrm>
            <a:off x="7717412" y="5620405"/>
            <a:ext cx="1426588" cy="1237595"/>
          </a:xfrm>
          <a:prstGeom prst="rect">
            <a:avLst/>
          </a:prstGeom>
        </p:spPr>
      </p:pic>
    </p:spTree>
    <p:extLst>
      <p:ext uri="{BB962C8B-B14F-4D97-AF65-F5344CB8AC3E}">
        <p14:creationId xmlns:p14="http://schemas.microsoft.com/office/powerpoint/2010/main" val="2944294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4525963"/>
          </a:xfrm>
        </p:spPr>
        <p:txBody>
          <a:bodyPr>
            <a:normAutofit/>
          </a:bodyPr>
          <a:lstStyle/>
          <a:p>
            <a:pPr algn="ctr">
              <a:buNone/>
            </a:pPr>
            <a:endParaRPr lang="en-US" sz="4000" b="1" dirty="0"/>
          </a:p>
          <a:p>
            <a:pPr algn="ctr">
              <a:buNone/>
            </a:pPr>
            <a:r>
              <a:rPr lang="en-US" sz="4000" b="1" dirty="0"/>
              <a:t>“Education is our greatest weapon in this fight against intolerance”</a:t>
            </a:r>
          </a:p>
          <a:p>
            <a:pPr algn="ctr">
              <a:buNone/>
            </a:pPr>
            <a:endParaRPr lang="en-US" sz="4000" b="1" dirty="0"/>
          </a:p>
          <a:p>
            <a:pPr algn="ctr">
              <a:buNone/>
            </a:pPr>
            <a:r>
              <a:rPr lang="en-US" sz="4000" b="1" dirty="0"/>
              <a:t>-Nelson Mandela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2747537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Time!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10200"/>
            <a:ext cx="1429517" cy="1239462"/>
          </a:xfrm>
          <a:prstGeom prst="rect">
            <a:avLst/>
          </a:prstGeom>
        </p:spPr>
      </p:pic>
      <p:pic>
        <p:nvPicPr>
          <p:cNvPr id="6" name="Picture 5">
            <a:extLst>
              <a:ext uri="{FF2B5EF4-FFF2-40B4-BE49-F238E27FC236}">
                <a16:creationId xmlns:a16="http://schemas.microsoft.com/office/drawing/2014/main" id="{4DCB61E4-876F-4A37-B354-6978EFC948AC}"/>
              </a:ext>
            </a:extLst>
          </p:cNvPr>
          <p:cNvPicPr>
            <a:picLocks noChangeAspect="1"/>
          </p:cNvPicPr>
          <p:nvPr/>
        </p:nvPicPr>
        <p:blipFill>
          <a:blip r:embed="rId3"/>
          <a:stretch>
            <a:fillRect/>
          </a:stretch>
        </p:blipFill>
        <p:spPr>
          <a:xfrm>
            <a:off x="4538709" y="2514600"/>
            <a:ext cx="3486150" cy="1728787"/>
          </a:xfrm>
          <a:prstGeom prst="rect">
            <a:avLst/>
          </a:prstGeom>
        </p:spPr>
      </p:pic>
      <p:pic>
        <p:nvPicPr>
          <p:cNvPr id="11" name="Content Placeholder 10">
            <a:extLst>
              <a:ext uri="{FF2B5EF4-FFF2-40B4-BE49-F238E27FC236}">
                <a16:creationId xmlns:a16="http://schemas.microsoft.com/office/drawing/2014/main" id="{AB1179E1-7C2E-4C79-8767-291939896AF2}"/>
              </a:ext>
            </a:extLst>
          </p:cNvPr>
          <p:cNvPicPr>
            <a:picLocks noGrp="1" noChangeAspect="1"/>
          </p:cNvPicPr>
          <p:nvPr>
            <p:ph idx="1"/>
          </p:nvPr>
        </p:nvPicPr>
        <p:blipFill>
          <a:blip r:embed="rId4"/>
          <a:stretch>
            <a:fillRect/>
          </a:stretch>
        </p:blipFill>
        <p:spPr>
          <a:xfrm>
            <a:off x="1295400" y="2337594"/>
            <a:ext cx="2124075" cy="2152650"/>
          </a:xfrm>
          <a:prstGeom prst="rect">
            <a:avLst/>
          </a:prstGeom>
        </p:spPr>
      </p:pic>
    </p:spTree>
    <p:extLst>
      <p:ext uri="{BB962C8B-B14F-4D97-AF65-F5344CB8AC3E}">
        <p14:creationId xmlns:p14="http://schemas.microsoft.com/office/powerpoint/2010/main" val="2784736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367048-2B22-4969-BB34-3EE52FE68BBB}"/>
              </a:ext>
            </a:extLst>
          </p:cNvPr>
          <p:cNvPicPr>
            <a:picLocks noGrp="1" noChangeAspect="1"/>
          </p:cNvPicPr>
          <p:nvPr>
            <p:ph idx="1"/>
          </p:nvPr>
        </p:nvPicPr>
        <p:blipFill>
          <a:blip r:embed="rId2"/>
          <a:stretch>
            <a:fillRect/>
          </a:stretch>
        </p:blipFill>
        <p:spPr>
          <a:xfrm>
            <a:off x="7709391" y="5620405"/>
            <a:ext cx="1426588" cy="1237595"/>
          </a:xfrm>
          <a:prstGeom prst="rect">
            <a:avLst/>
          </a:prstGeom>
        </p:spPr>
      </p:pic>
      <p:sp>
        <p:nvSpPr>
          <p:cNvPr id="3" name="Title 2">
            <a:extLst>
              <a:ext uri="{FF2B5EF4-FFF2-40B4-BE49-F238E27FC236}">
                <a16:creationId xmlns:a16="http://schemas.microsoft.com/office/drawing/2014/main" id="{0F5C4937-4E04-4CAC-A519-EB89BDF4DA43}"/>
              </a:ext>
            </a:extLst>
          </p:cNvPr>
          <p:cNvSpPr>
            <a:spLocks noGrp="1"/>
          </p:cNvSpPr>
          <p:nvPr>
            <p:ph type="title"/>
          </p:nvPr>
        </p:nvSpPr>
        <p:spPr/>
        <p:txBody>
          <a:bodyPr/>
          <a:lstStyle/>
          <a:p>
            <a:pPr algn="ctr"/>
            <a:r>
              <a:rPr lang="en-US" dirty="0"/>
              <a:t>My Journey</a:t>
            </a:r>
          </a:p>
        </p:txBody>
      </p:sp>
      <p:pic>
        <p:nvPicPr>
          <p:cNvPr id="5" name="Picture 4">
            <a:extLst>
              <a:ext uri="{FF2B5EF4-FFF2-40B4-BE49-F238E27FC236}">
                <a16:creationId xmlns:a16="http://schemas.microsoft.com/office/drawing/2014/main" id="{E41DD962-6DF9-4CED-984C-7945A08859B9}"/>
              </a:ext>
            </a:extLst>
          </p:cNvPr>
          <p:cNvPicPr>
            <a:picLocks noChangeAspect="1"/>
          </p:cNvPicPr>
          <p:nvPr/>
        </p:nvPicPr>
        <p:blipFill>
          <a:blip r:embed="rId3"/>
          <a:stretch>
            <a:fillRect/>
          </a:stretch>
        </p:blipFill>
        <p:spPr>
          <a:xfrm>
            <a:off x="1752600" y="1417637"/>
            <a:ext cx="5257800" cy="4449763"/>
          </a:xfrm>
          <a:prstGeom prst="rect">
            <a:avLst/>
          </a:prstGeom>
        </p:spPr>
      </p:pic>
    </p:spTree>
    <p:extLst>
      <p:ext uri="{BB962C8B-B14F-4D97-AF65-F5344CB8AC3E}">
        <p14:creationId xmlns:p14="http://schemas.microsoft.com/office/powerpoint/2010/main" val="351657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dirty="0">
                <a:latin typeface="Arial" panose="020B0604020202020204" pitchFamily="34" charset="0"/>
                <a:cs typeface="Arial" panose="020B0604020202020204" pitchFamily="34" charset="0"/>
              </a:rPr>
              <a:t>A person who is intersex is someone who is biologically neither 100 percent male or female. This may be caused by:</a:t>
            </a:r>
          </a:p>
          <a:p>
            <a:pPr marL="457200" indent="-457200"/>
            <a:r>
              <a:rPr lang="en-US" dirty="0">
                <a:latin typeface="Arial" panose="020B0604020202020204" pitchFamily="34" charset="0"/>
                <a:cs typeface="Arial" panose="020B0604020202020204" pitchFamily="34" charset="0"/>
              </a:rPr>
              <a:t>A mixture of male and female genitalia</a:t>
            </a:r>
          </a:p>
          <a:p>
            <a:pPr marL="457200" indent="-457200"/>
            <a:r>
              <a:rPr lang="en-US" dirty="0">
                <a:latin typeface="Arial" panose="020B0604020202020204" pitchFamily="34" charset="0"/>
                <a:cs typeface="Arial" panose="020B0604020202020204" pitchFamily="34" charset="0"/>
              </a:rPr>
              <a:t>Ambiguous genitalia</a:t>
            </a:r>
          </a:p>
          <a:p>
            <a:pPr marL="457200" indent="-457200"/>
            <a:r>
              <a:rPr lang="en-US" dirty="0">
                <a:latin typeface="Arial" panose="020B0604020202020204" pitchFamily="34" charset="0"/>
                <a:cs typeface="Arial" panose="020B0604020202020204" pitchFamily="34" charset="0"/>
              </a:rPr>
              <a:t>A unique combination of chromosomes</a:t>
            </a:r>
          </a:p>
          <a:p>
            <a:pPr marL="457200" indent="-457200"/>
            <a:r>
              <a:rPr lang="en-US" dirty="0">
                <a:latin typeface="Arial" panose="020B0604020202020204" pitchFamily="34" charset="0"/>
                <a:cs typeface="Arial" panose="020B0604020202020204" pitchFamily="34" charset="0"/>
              </a:rPr>
              <a:t>Combinations of chromosomal genotype and sexual phenotype other than XY (male) and XX (female)</a:t>
            </a:r>
          </a:p>
          <a:p>
            <a:endParaRPr lang="en-US" dirty="0">
              <a:latin typeface="Arial" panose="020B0604020202020204" pitchFamily="34" charset="0"/>
              <a:cs typeface="Arial" panose="020B0604020202020204" pitchFamily="34" charset="0"/>
            </a:endParaRPr>
          </a:p>
        </p:txBody>
      </p:sp>
      <p:sp>
        <p:nvSpPr>
          <p:cNvPr id="5" name="Title 1"/>
          <p:cNvSpPr txBox="1">
            <a:spLocks/>
          </p:cNvSpPr>
          <p:nvPr/>
        </p:nvSpPr>
        <p:spPr>
          <a:xfrm>
            <a:off x="600459"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What is Intersex?</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42507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There are a tremendous number of conditions and levels of intersex. There are over 30 medical terms for specific combinations of Intersex Traits.</a:t>
            </a:r>
          </a:p>
          <a:p>
            <a:pPr lvl="1"/>
            <a:r>
              <a:rPr lang="en-US" dirty="0"/>
              <a:t>Complete Androgen Insensitivity</a:t>
            </a:r>
          </a:p>
          <a:p>
            <a:pPr lvl="1"/>
            <a:r>
              <a:rPr lang="en-US" dirty="0"/>
              <a:t>Klinefelter Syndrome</a:t>
            </a:r>
          </a:p>
          <a:p>
            <a:pPr lvl="1"/>
            <a:r>
              <a:rPr lang="en-US" dirty="0"/>
              <a:t>Turner Syndrome</a:t>
            </a:r>
          </a:p>
          <a:p>
            <a:pPr lvl="1"/>
            <a:r>
              <a:rPr lang="en-US" dirty="0"/>
              <a:t>Vaginal or Penile Agenesis</a:t>
            </a:r>
          </a:p>
          <a:p>
            <a:r>
              <a:rPr lang="en-US" dirty="0"/>
              <a:t>The term “intersex” encompasses a wide variety of conditions and body types that do not have anything in common except that they are deemed “abnormal” by society.</a:t>
            </a:r>
          </a:p>
          <a:p>
            <a:r>
              <a:rPr lang="en-US" dirty="0"/>
              <a:t>Every Intersex person is different.</a:t>
            </a:r>
          </a:p>
        </p:txBody>
      </p:sp>
      <p:sp>
        <p:nvSpPr>
          <p:cNvPr id="2" name="Title 1"/>
          <p:cNvSpPr>
            <a:spLocks noGrp="1"/>
          </p:cNvSpPr>
          <p:nvPr>
            <p:ph type="title"/>
          </p:nvPr>
        </p:nvSpPr>
        <p:spPr/>
        <p:txBody>
          <a:bodyPr/>
          <a:lstStyle/>
          <a:p>
            <a:r>
              <a:rPr lang="en-US" dirty="0"/>
              <a:t>What is Intersex?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466138"/>
            <a:ext cx="1429517" cy="1239462"/>
          </a:xfrm>
          <a:prstGeom prst="rect">
            <a:avLst/>
          </a:prstGeom>
        </p:spPr>
      </p:pic>
    </p:spTree>
    <p:extLst>
      <p:ext uri="{BB962C8B-B14F-4D97-AF65-F5344CB8AC3E}">
        <p14:creationId xmlns:p14="http://schemas.microsoft.com/office/powerpoint/2010/main" val="324434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E2ABCA-99EE-48E5-9727-E9727E091052}"/>
              </a:ext>
            </a:extLst>
          </p:cNvPr>
          <p:cNvSpPr>
            <a:spLocks noGrp="1"/>
          </p:cNvSpPr>
          <p:nvPr>
            <p:ph type="title"/>
          </p:nvPr>
        </p:nvSpPr>
        <p:spPr/>
        <p:txBody>
          <a:bodyPr>
            <a:normAutofit/>
          </a:bodyPr>
          <a:lstStyle/>
          <a:p>
            <a:r>
              <a:rPr lang="en-US" sz="4800" dirty="0"/>
              <a:t>What is Gender?</a:t>
            </a:r>
          </a:p>
        </p:txBody>
      </p:sp>
      <p:pic>
        <p:nvPicPr>
          <p:cNvPr id="5" name="Picture 4">
            <a:extLst>
              <a:ext uri="{FF2B5EF4-FFF2-40B4-BE49-F238E27FC236}">
                <a16:creationId xmlns:a16="http://schemas.microsoft.com/office/drawing/2014/main" id="{61A99F12-F461-4039-A776-8E857D10BE30}"/>
              </a:ext>
            </a:extLst>
          </p:cNvPr>
          <p:cNvPicPr>
            <a:picLocks noChangeAspect="1"/>
          </p:cNvPicPr>
          <p:nvPr/>
        </p:nvPicPr>
        <p:blipFill>
          <a:blip r:embed="rId2"/>
          <a:stretch>
            <a:fillRect/>
          </a:stretch>
        </p:blipFill>
        <p:spPr>
          <a:xfrm>
            <a:off x="7620000" y="5614308"/>
            <a:ext cx="1426588" cy="1243692"/>
          </a:xfrm>
          <a:prstGeom prst="rect">
            <a:avLst/>
          </a:prstGeom>
        </p:spPr>
      </p:pic>
      <p:pic>
        <p:nvPicPr>
          <p:cNvPr id="10" name="Content Placeholder 9">
            <a:extLst>
              <a:ext uri="{FF2B5EF4-FFF2-40B4-BE49-F238E27FC236}">
                <a16:creationId xmlns:a16="http://schemas.microsoft.com/office/drawing/2014/main" id="{C3FFEF85-8B5A-4388-94C5-A8A372E91F0B}"/>
              </a:ext>
            </a:extLst>
          </p:cNvPr>
          <p:cNvPicPr>
            <a:picLocks noGrp="1" noChangeAspect="1"/>
          </p:cNvPicPr>
          <p:nvPr>
            <p:ph idx="1"/>
          </p:nvPr>
        </p:nvPicPr>
        <p:blipFill>
          <a:blip r:embed="rId3"/>
          <a:stretch>
            <a:fillRect/>
          </a:stretch>
        </p:blipFill>
        <p:spPr>
          <a:xfrm>
            <a:off x="2172291" y="1481138"/>
            <a:ext cx="4799417" cy="4525962"/>
          </a:xfrm>
          <a:prstGeom prst="rect">
            <a:avLst/>
          </a:prstGeom>
        </p:spPr>
      </p:pic>
    </p:spTree>
    <p:extLst>
      <p:ext uri="{BB962C8B-B14F-4D97-AF65-F5344CB8AC3E}">
        <p14:creationId xmlns:p14="http://schemas.microsoft.com/office/powerpoint/2010/main" val="2288899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ustom 1">
      <a:majorFont>
        <a:latin typeface="Berlin Sans FB"/>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2024</TotalTime>
  <Words>2883</Words>
  <Application>Microsoft Office PowerPoint</Application>
  <PresentationFormat>On-screen Show (4:3)</PresentationFormat>
  <Paragraphs>241</Paragraphs>
  <Slides>63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Berlin Sans FB</vt:lpstr>
      <vt:lpstr>Berlin Sans FB Demi</vt:lpstr>
      <vt:lpstr>Calibri</vt:lpstr>
      <vt:lpstr>Roboto</vt:lpstr>
      <vt:lpstr>Verdana</vt:lpstr>
      <vt:lpstr>Wingdings 2</vt:lpstr>
      <vt:lpstr>Wingdings 3</vt:lpstr>
      <vt:lpstr>Concourse</vt:lpstr>
      <vt:lpstr> </vt:lpstr>
      <vt:lpstr>Introduction: Jordan Braxton</vt:lpstr>
      <vt:lpstr>Learning Objectives</vt:lpstr>
      <vt:lpstr>What is Sex?</vt:lpstr>
      <vt:lpstr>What is Sex?</vt:lpstr>
      <vt:lpstr>What is Sex?</vt:lpstr>
      <vt:lpstr>PowerPoint Presentation</vt:lpstr>
      <vt:lpstr>What is Intersex?</vt:lpstr>
      <vt:lpstr>What is Gender?</vt:lpstr>
      <vt:lpstr>What is Gender? </vt:lpstr>
      <vt:lpstr>What is Gender?</vt:lpstr>
      <vt:lpstr>What is Gender?</vt:lpstr>
      <vt:lpstr>What is Gender?</vt:lpstr>
      <vt:lpstr>What is Gender Identity?</vt:lpstr>
      <vt:lpstr>What is Gender Identity?</vt:lpstr>
      <vt:lpstr>What is Gender?</vt:lpstr>
      <vt:lpstr>What is Gender?</vt:lpstr>
      <vt:lpstr>What is Transgender?</vt:lpstr>
      <vt:lpstr>What is Queer?</vt:lpstr>
      <vt:lpstr>What is Genderqueer?</vt:lpstr>
      <vt:lpstr>What is Agender?</vt:lpstr>
      <vt:lpstr>What is Sexual Orientation?</vt:lpstr>
      <vt:lpstr>What is Sexual Orientation?</vt:lpstr>
      <vt:lpstr>What is Sexual Orientation?</vt:lpstr>
      <vt:lpstr>What is Sexual Orientation?</vt:lpstr>
      <vt:lpstr>What is Gender Expression?</vt:lpstr>
      <vt:lpstr>What is Gender Expression?</vt:lpstr>
      <vt:lpstr>Flags </vt:lpstr>
      <vt:lpstr>Gender, Sex, or Orientation?</vt:lpstr>
      <vt:lpstr>PowerPoint Presentation</vt:lpstr>
      <vt:lpstr>Review Time! Questions?</vt:lpstr>
      <vt:lpstr>PowerPoint Presentation</vt:lpstr>
      <vt:lpstr>What is a Pronoun?</vt:lpstr>
      <vt:lpstr>What are some commonly used pronouns?</vt:lpstr>
      <vt:lpstr>What is a Gender Pronoun?</vt:lpstr>
      <vt:lpstr>What are Gender-Neutral Pronouns?</vt:lpstr>
      <vt:lpstr>What are Gender-Neutral Pronouns?</vt:lpstr>
      <vt:lpstr>What are Gender-Neutral Pronouns?</vt:lpstr>
      <vt:lpstr>Just my name please!</vt:lpstr>
      <vt:lpstr>How do I ask someone what their GP is?</vt:lpstr>
      <vt:lpstr>How do I ask someone what their GP is?</vt:lpstr>
      <vt:lpstr>What if I make a mistake?</vt:lpstr>
      <vt:lpstr>What if I make a mistake?</vt:lpstr>
      <vt:lpstr>What if I make a mistake?</vt:lpstr>
      <vt:lpstr>Never, Ever, Ever!</vt:lpstr>
      <vt:lpstr>Chosen Names</vt:lpstr>
      <vt:lpstr>Chosen Name</vt:lpstr>
      <vt:lpstr>Chosen Name</vt:lpstr>
      <vt:lpstr>Chosen Name</vt:lpstr>
      <vt:lpstr>Why is it important to respect pronouns and chosen name? </vt:lpstr>
      <vt:lpstr>What is an Ally?</vt:lpstr>
      <vt:lpstr>What is an Ally?</vt:lpstr>
      <vt:lpstr>What is an Ally?</vt:lpstr>
      <vt:lpstr>What is an Ally?</vt:lpstr>
      <vt:lpstr>To Be An Ally is to:</vt:lpstr>
      <vt:lpstr>Ways to be a better Ally.</vt:lpstr>
      <vt:lpstr>Ways to be a better Ally.</vt:lpstr>
      <vt:lpstr>Ways to be a better Ally.</vt:lpstr>
      <vt:lpstr>Summary</vt:lpstr>
      <vt:lpstr>Conclusion</vt:lpstr>
      <vt:lpstr>PowerPoint Presentation</vt:lpstr>
      <vt:lpstr>Review Time! Questions?</vt:lpstr>
      <vt:lpstr>My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LGBT Center of St. Louis</dc:title>
  <dc:creator>Leon Braxton</dc:creator>
  <cp:lastModifiedBy>Leigh Braxton</cp:lastModifiedBy>
  <cp:revision>198</cp:revision>
  <cp:lastPrinted>2012-09-28T00:08:10Z</cp:lastPrinted>
  <dcterms:created xsi:type="dcterms:W3CDTF">2012-09-27T01:04:27Z</dcterms:created>
  <dcterms:modified xsi:type="dcterms:W3CDTF">2022-04-25T00:25:52Z</dcterms:modified>
</cp:coreProperties>
</file>