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9.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4"/>
    <p:sldMasterId id="2147483672" r:id="rId5"/>
    <p:sldMasterId id="2147483684" r:id="rId6"/>
    <p:sldMasterId id="2147483692" r:id="rId7"/>
    <p:sldMasterId id="2147483699" r:id="rId8"/>
    <p:sldMasterId id="2147483702" r:id="rId9"/>
    <p:sldMasterId id="2147483705" r:id="rId10"/>
    <p:sldMasterId id="2147483709" r:id="rId11"/>
    <p:sldMasterId id="2147483712" r:id="rId12"/>
    <p:sldMasterId id="2147483715" r:id="rId13"/>
  </p:sldMasterIdLst>
  <p:notesMasterIdLst>
    <p:notesMasterId r:id="rId37"/>
  </p:notesMasterIdLst>
  <p:sldIdLst>
    <p:sldId id="261" r:id="rId14"/>
    <p:sldId id="276" r:id="rId15"/>
    <p:sldId id="275" r:id="rId16"/>
    <p:sldId id="291" r:id="rId17"/>
    <p:sldId id="272" r:id="rId18"/>
    <p:sldId id="283" r:id="rId19"/>
    <p:sldId id="299" r:id="rId20"/>
    <p:sldId id="300" r:id="rId21"/>
    <p:sldId id="301" r:id="rId22"/>
    <p:sldId id="302" r:id="rId23"/>
    <p:sldId id="288" r:id="rId24"/>
    <p:sldId id="281" r:id="rId25"/>
    <p:sldId id="307" r:id="rId26"/>
    <p:sldId id="304" r:id="rId27"/>
    <p:sldId id="305" r:id="rId28"/>
    <p:sldId id="303" r:id="rId29"/>
    <p:sldId id="265" r:id="rId30"/>
    <p:sldId id="263" r:id="rId31"/>
    <p:sldId id="271" r:id="rId32"/>
    <p:sldId id="306" r:id="rId33"/>
    <p:sldId id="273" r:id="rId34"/>
    <p:sldId id="357" r:id="rId35"/>
    <p:sldId id="269" r:id="rId3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727" autoAdjust="0"/>
  </p:normalViewPr>
  <p:slideViewPr>
    <p:cSldViewPr>
      <p:cViewPr varScale="1">
        <p:scale>
          <a:sx n="101" d="100"/>
          <a:sy n="101" d="100"/>
        </p:scale>
        <p:origin x="1230" y="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viewProps" Target="viewProps.xml"/><Relationship Id="rId21" Type="http://schemas.openxmlformats.org/officeDocument/2006/relationships/slide" Target="slides/slide8.xml"/><Relationship Id="rId34" Type="http://schemas.openxmlformats.org/officeDocument/2006/relationships/slide" Target="slides/slide2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4B9B85E-0868-42BB-8249-815BFEFCDA36}" type="slidenum">
              <a:rPr lang="en-US" smtClean="0">
                <a:solidFill>
                  <a:prstClr val="black"/>
                </a:solidFill>
                <a:latin typeface="Calibri"/>
              </a:rPr>
              <a:pPr/>
              <a:t>1</a:t>
            </a:fld>
            <a:endParaRPr lang="en-US" dirty="0">
              <a:solidFill>
                <a:prstClr val="black"/>
              </a:solidFill>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6F6F4-BE3A-6D88-17E9-3C39D39F79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23D10F-1975-1A6B-5389-87AD7D74CF9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84C6A2B-E59E-88A8-2700-ADC7F5CD88D6}"/>
              </a:ext>
            </a:extLst>
          </p:cNvPr>
          <p:cNvSpPr>
            <a:spLocks noGrp="1"/>
          </p:cNvSpPr>
          <p:nvPr>
            <p:ph type="body" idx="1"/>
          </p:nvPr>
        </p:nvSpPr>
        <p:spPr/>
        <p:txBody>
          <a:bodyPr>
            <a:normAutofit/>
          </a:bodyPr>
          <a:lstStyle/>
          <a:p>
            <a:endParaRPr lang="en-US" dirty="0"/>
          </a:p>
          <a:p>
            <a:pPr marL="158750" indent="0">
              <a:buNone/>
            </a:pPr>
            <a:r>
              <a:rPr lang="en-US" dirty="0"/>
              <a:t>The</a:t>
            </a:r>
            <a:r>
              <a:rPr lang="en-US" baseline="0" dirty="0"/>
              <a:t> gay man in hospice who was befriended by a Chaplin. Who sat with him and heard for the first time of his struggles with religion and being gay. Through their time together the man was able to reconcile his faith and I have always hoped that this provided him with peace during his final days.</a:t>
            </a:r>
            <a:endParaRPr lang="en-US" dirty="0"/>
          </a:p>
          <a:p>
            <a:pPr marL="158750" indent="0">
              <a:buNone/>
            </a:pPr>
            <a:endParaRPr lang="en-US" dirty="0"/>
          </a:p>
        </p:txBody>
      </p:sp>
    </p:spTree>
    <p:extLst>
      <p:ext uri="{BB962C8B-B14F-4D97-AF65-F5344CB8AC3E}">
        <p14:creationId xmlns:p14="http://schemas.microsoft.com/office/powerpoint/2010/main" val="3738939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a:p>
            <a:pPr marL="158750" indent="0">
              <a:buNone/>
            </a:pPr>
            <a:r>
              <a:rPr lang="en-US" dirty="0"/>
              <a:t>My</a:t>
            </a:r>
            <a:r>
              <a:rPr lang="en-US" baseline="0" dirty="0"/>
              <a:t> friend who in her 80’s shared that her pastor, saved her from loosing Christianity forever. Her pastors became a part of my friend and wife’s support circle as we supported them through the progression of dementia and hospice and sat with me their bedsides as they left this earthly journey – two weeks a part. </a:t>
            </a:r>
          </a:p>
          <a:p>
            <a:pPr marL="158750" indent="0">
              <a:buNone/>
            </a:pPr>
            <a:endParaRPr lang="en-US" baseline="0" dirty="0"/>
          </a:p>
          <a:p>
            <a:pPr marL="158750" indent="0">
              <a:buNone/>
            </a:pPr>
            <a:r>
              <a:rPr lang="en-US" baseline="0" dirty="0"/>
              <a:t>Open and Affirming Churches can play a central role in the lives of LGBT elders who want to reconcile their faith and heal the </a:t>
            </a:r>
            <a:r>
              <a:rPr lang="en-US" baseline="0" dirty="0" err="1"/>
              <a:t>wonds</a:t>
            </a:r>
            <a:r>
              <a:rPr lang="en-US" baseline="0" dirty="0"/>
              <a:t> they have carried for many years.</a:t>
            </a:r>
            <a:endParaRPr lang="en-US" dirty="0"/>
          </a:p>
          <a:p>
            <a:pPr marL="158750" indent="0">
              <a:buNone/>
            </a:pPr>
            <a:endParaRPr lang="en-US" dirty="0"/>
          </a:p>
        </p:txBody>
      </p:sp>
    </p:spTree>
    <p:extLst>
      <p:ext uri="{BB962C8B-B14F-4D97-AF65-F5344CB8AC3E}">
        <p14:creationId xmlns:p14="http://schemas.microsoft.com/office/powerpoint/2010/main" val="3811178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3419183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dirty="0">
                <a:sym typeface="Arial"/>
              </a:rPr>
              <a:t>Just to make sure we’re all on the same page with some important definitions….our mission references Alzheimer’s AND dementia. Let me tell you a bit about dementia and Alzheimer’s. </a:t>
            </a:r>
          </a:p>
          <a:p>
            <a:pPr marL="0" lvl="0" indent="0" algn="l" rtl="0">
              <a:lnSpc>
                <a:spcPct val="115000"/>
              </a:lnSpc>
              <a:spcBef>
                <a:spcPts val="0"/>
              </a:spcBef>
              <a:spcAft>
                <a:spcPts val="0"/>
              </a:spcAft>
              <a:buClr>
                <a:schemeClr val="dk1"/>
              </a:buClr>
              <a:buSzPts val="1100"/>
              <a:buFont typeface="Arial"/>
              <a:buNone/>
            </a:pPr>
            <a:endParaRPr lang="en-US" dirty="0">
              <a:sym typeface="Arial"/>
            </a:endParaRPr>
          </a:p>
          <a:p>
            <a:pPr marL="0" lvl="0" indent="0" algn="l" rtl="0">
              <a:lnSpc>
                <a:spcPct val="115000"/>
              </a:lnSpc>
              <a:spcBef>
                <a:spcPts val="0"/>
              </a:spcBef>
              <a:spcAft>
                <a:spcPts val="0"/>
              </a:spcAft>
              <a:buClr>
                <a:schemeClr val="dk1"/>
              </a:buClr>
              <a:buSzPts val="1100"/>
              <a:buFont typeface="Arial"/>
              <a:buNone/>
            </a:pPr>
            <a:r>
              <a:rPr lang="en-US" dirty="0">
                <a:sym typeface="Arial"/>
              </a:rPr>
              <a:t>Dementia is a general term for loss of memory,</a:t>
            </a:r>
            <a:r>
              <a:rPr lang="en-US" baseline="0" dirty="0">
                <a:sym typeface="Arial"/>
              </a:rPr>
              <a:t> </a:t>
            </a:r>
            <a:r>
              <a:rPr lang="en-US" dirty="0">
                <a:sym typeface="Arial"/>
              </a:rPr>
              <a:t>thinking, language, problem-solving and other abilities that are severe enough to interfere with daily life. Alzheimer's is the most common cause of dementia.</a:t>
            </a:r>
          </a:p>
          <a:p>
            <a:pPr marL="0" lvl="0" indent="0" algn="l" rtl="0">
              <a:lnSpc>
                <a:spcPct val="115000"/>
              </a:lnSpc>
              <a:spcBef>
                <a:spcPts val="0"/>
              </a:spcBef>
              <a:spcAft>
                <a:spcPts val="0"/>
              </a:spcAft>
              <a:buClr>
                <a:schemeClr val="dk1"/>
              </a:buClr>
              <a:buSzPts val="1100"/>
              <a:buFont typeface="Arial"/>
              <a:buNone/>
            </a:pPr>
            <a:endParaRPr lang="en-US" dirty="0">
              <a:sym typeface="Arial"/>
            </a:endParaRPr>
          </a:p>
          <a:p>
            <a:pPr marL="0" lvl="0" indent="0" algn="l" rtl="0">
              <a:lnSpc>
                <a:spcPct val="115000"/>
              </a:lnSpc>
              <a:spcBef>
                <a:spcPts val="0"/>
              </a:spcBef>
              <a:spcAft>
                <a:spcPts val="0"/>
              </a:spcAft>
              <a:buClr>
                <a:schemeClr val="dk1"/>
              </a:buClr>
              <a:buSzPts val="1100"/>
              <a:buFont typeface="Arial"/>
              <a:buNone/>
            </a:pPr>
            <a:r>
              <a:rPr lang="en-US" dirty="0">
                <a:sym typeface="Arial"/>
              </a:rPr>
              <a:t>Dementia is not a single disease; it’s an overall term — like heart disease — that covers a wide range of specific medical conditions, including Alzheimer’s disease. Disorders grouped under the general term “dementia” are caused by abnormal brain changes. These changes trigger a decline in thinking skills, also known as cognitive abilities, severe enough to impair daily life and independent function. They also affect behavior, feelings and relationships.</a:t>
            </a:r>
          </a:p>
          <a:p>
            <a:pPr marL="0" lvl="0" indent="0" algn="l" rtl="0">
              <a:lnSpc>
                <a:spcPct val="115000"/>
              </a:lnSpc>
              <a:spcBef>
                <a:spcPts val="0"/>
              </a:spcBef>
              <a:spcAft>
                <a:spcPts val="0"/>
              </a:spcAft>
              <a:buClr>
                <a:schemeClr val="dk1"/>
              </a:buClr>
              <a:buSzPts val="1100"/>
              <a:buFont typeface="Arial"/>
              <a:buNone/>
            </a:pPr>
            <a:endParaRPr lang="en-US" dirty="0">
              <a:sym typeface="Arial"/>
            </a:endParaRPr>
          </a:p>
          <a:p>
            <a:pPr marL="0" lvl="0" indent="0" algn="l" rtl="0">
              <a:lnSpc>
                <a:spcPct val="115000"/>
              </a:lnSpc>
              <a:spcBef>
                <a:spcPts val="0"/>
              </a:spcBef>
              <a:spcAft>
                <a:spcPts val="0"/>
              </a:spcAft>
              <a:buClr>
                <a:schemeClr val="dk1"/>
              </a:buClr>
              <a:buSzPts val="1100"/>
              <a:buFont typeface="Arial"/>
              <a:buNone/>
            </a:pPr>
            <a:r>
              <a:rPr lang="en-US" dirty="0">
                <a:sym typeface="Arial"/>
              </a:rPr>
              <a:t>Alzheimer's disease accounts for 60-80% of cases. Vascular dementia, which occurs because of microscopic bleeding and blood vessel blockage in the brain, is the second most common cause of dementia. Those who experience the brain changes of multiple types of dementia simultaneously have mixed dementia. There are many other conditions that can cause symptoms of dementia, including some that are reversible, such as thyroid problems and vitamin deficiencies.</a:t>
            </a:r>
          </a:p>
        </p:txBody>
      </p:sp>
      <p:sp>
        <p:nvSpPr>
          <p:cNvPr id="4" name="Slide Number Placeholder 3"/>
          <p:cNvSpPr>
            <a:spLocks noGrp="1"/>
          </p:cNvSpPr>
          <p:nvPr>
            <p:ph type="sldNum" sz="quarter" idx="5"/>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18BACC14-34BA-4A26-A021-37290444C3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378"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063980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a:r>
              <a:rPr lang="en-US" dirty="0">
                <a:sym typeface="Calibri"/>
              </a:rPr>
              <a:t>Alzheimer's is the most common cause of dementia. It is</a:t>
            </a:r>
            <a:r>
              <a:rPr lang="en-US" baseline="0" dirty="0">
                <a:sym typeface="Calibri"/>
              </a:rPr>
              <a:t> </a:t>
            </a:r>
            <a:r>
              <a:rPr lang="en-US" dirty="0">
                <a:sym typeface="Calibri"/>
              </a:rPr>
              <a:t>not a normal part of aging. </a:t>
            </a:r>
          </a:p>
          <a:p>
            <a:pPr marL="0"/>
            <a:endParaRPr lang="en-US" dirty="0">
              <a:sym typeface="Calibri"/>
            </a:endParaRPr>
          </a:p>
          <a:p>
            <a:pPr marL="0"/>
            <a:r>
              <a:rPr lang="en-US" dirty="0">
                <a:sym typeface="Calibri"/>
              </a:rPr>
              <a:t>The greatest known risk factor for Alzheimer’s is increasing age, and the majority of people with Alzheimer's are 65 and older. Alzheimer’s disease is considered to be younger-onset Alzheimer’s if it affects a person under 65. Younger-onset can also be referred to as early-onset Alzheimer’s. People with younger-onset Alzheimer’s can be in the early, middle or late stage of the disease.</a:t>
            </a:r>
          </a:p>
          <a:p>
            <a:pPr marL="0"/>
            <a:br>
              <a:rPr lang="en-US" dirty="0"/>
            </a:br>
            <a:r>
              <a:rPr lang="en-US" dirty="0">
                <a:sym typeface="Calibri"/>
              </a:rPr>
              <a:t>Alzheimer's worsens over time. Alzheimer's is a progressive disease, where dementia symptoms gradually worsen over a number of years. In its early stages, memory loss is mild, but with late-stage Alzheimer's, individuals lose the ability to carry on a conversation and respond to their environment. On average, a person with Alzheimer's lives 4 to 8 years after diagnosis but can live as long as 20 years, depending on other factors.</a:t>
            </a:r>
          </a:p>
          <a:p>
            <a:pPr marL="0"/>
            <a:endParaRPr lang="en-US" dirty="0">
              <a:sym typeface="Calibri"/>
            </a:endParaRPr>
          </a:p>
          <a:p>
            <a:pPr marL="0" indent="0"/>
            <a:r>
              <a:rPr lang="en-US" dirty="0">
                <a:sym typeface="Arial"/>
              </a:rPr>
              <a:t>Often dementia will start out slowly and gradually get worse. If you or someone you know is experiencing memory difficulties or other changes in thinking skills, don't ignore them ~ even</a:t>
            </a:r>
            <a:r>
              <a:rPr lang="en-US" baseline="0" dirty="0">
                <a:sym typeface="Arial"/>
              </a:rPr>
              <a:t> if the symptoms are mild</a:t>
            </a:r>
            <a:r>
              <a:rPr lang="en-US" dirty="0">
                <a:sym typeface="Arial"/>
              </a:rPr>
              <a:t>. See a doctor soon to determine the cause. </a:t>
            </a:r>
            <a:r>
              <a:rPr lang="en-US" sz="1200" b="0" i="0" u="none" strike="noStrike" cap="none" dirty="0">
                <a:solidFill>
                  <a:schemeClr val="dk1"/>
                </a:solidFill>
                <a:latin typeface="Calibri"/>
                <a:ea typeface="Calibri"/>
                <a:cs typeface="Calibri"/>
                <a:sym typeface="Calibri"/>
              </a:rPr>
              <a:t>There are many benefits to receiving an early and accurate diagnosis, including an opportunity to plan for the future, access support services and explore treatment options.</a:t>
            </a:r>
          </a:p>
          <a:p>
            <a:pPr marL="0"/>
            <a:endParaRPr lang="en-US" dirty="0">
              <a:sym typeface="Calibri"/>
            </a:endParaRPr>
          </a:p>
        </p:txBody>
      </p:sp>
      <p:sp>
        <p:nvSpPr>
          <p:cNvPr id="4" name="Slide Number Placeholder 3"/>
          <p:cNvSpPr>
            <a:spLocks noGrp="1"/>
          </p:cNvSpPr>
          <p:nvPr>
            <p:ph type="sldNum" sz="quarter" idx="5"/>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18BACC14-34BA-4A26-A021-37290444C3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9987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100" b="1" i="0" u="none" strike="noStrike" dirty="0">
              <a:solidFill>
                <a:srgbClr val="000000"/>
              </a:solidFill>
              <a:effectLst/>
              <a:latin typeface="Arial" panose="020B0604020202020204" pitchFamily="34" charset="0"/>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ACC14-34BA-4A26-A021-37290444C3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468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036f02611d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2036f02611d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Faith organizations play an important role in reaching people impacted by ALZ an other dementia. </a:t>
            </a:r>
          </a:p>
        </p:txBody>
      </p:sp>
    </p:spTree>
    <p:extLst>
      <p:ext uri="{BB962C8B-B14F-4D97-AF65-F5344CB8AC3E}">
        <p14:creationId xmlns:p14="http://schemas.microsoft.com/office/powerpoint/2010/main" val="1099162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3559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E8A989B0-50B9-4565-847D-ED0B5C0BCEF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53D52EC6-C1C1-4462-83CD-18B41A6101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Wingdings" panose="05000000000000000000" pitchFamily="2" charset="2"/>
              <a:buChar char="Ø"/>
            </a:pPr>
            <a:r>
              <a:rPr lang="en-US" altLang="en-US" dirty="0">
                <a:solidFill>
                  <a:srgbClr val="0070C0"/>
                </a:solidFill>
                <a:latin typeface="MetaComp-Normal" pitchFamily="34" charset="0"/>
                <a:cs typeface="MetaComp-Normal" pitchFamily="34" charset="0"/>
              </a:rPr>
              <a:t>The % of the U.S. population over 65 will double by 2030</a:t>
            </a:r>
            <a:endParaRPr lang="en-US" altLang="en-US" dirty="0">
              <a:solidFill>
                <a:srgbClr val="FF0000"/>
              </a:solidFill>
              <a:latin typeface="MetaComp-Normal" pitchFamily="34" charset="0"/>
              <a:cs typeface="MetaComp-Normal" pitchFamily="34" charset="0"/>
            </a:endParaRPr>
          </a:p>
          <a:p>
            <a:pPr eaLnBrk="1" hangingPunct="1">
              <a:buFont typeface="Wingdings" panose="05000000000000000000" pitchFamily="2" charset="2"/>
              <a:buChar char="Ø"/>
            </a:pPr>
            <a:endParaRPr lang="en-US" altLang="en-US" dirty="0">
              <a:solidFill>
                <a:srgbClr val="0070C0"/>
              </a:solidFill>
              <a:latin typeface="MetaComp-Normal" pitchFamily="34" charset="0"/>
              <a:cs typeface="MetaComp-Normal" pitchFamily="34" charset="0"/>
            </a:endParaRPr>
          </a:p>
          <a:p>
            <a:pPr eaLnBrk="1" hangingPunct="1">
              <a:buFont typeface="Wingdings" panose="05000000000000000000" pitchFamily="2" charset="2"/>
              <a:buChar char="Ø"/>
            </a:pPr>
            <a:r>
              <a:rPr lang="en-US" altLang="en-US" dirty="0">
                <a:solidFill>
                  <a:srgbClr val="0070C0"/>
                </a:solidFill>
                <a:latin typeface="MetaComp-Normal" pitchFamily="34" charset="0"/>
                <a:cs typeface="MetaComp-Normal" pitchFamily="34" charset="0"/>
              </a:rPr>
              <a:t>Just</a:t>
            </a:r>
            <a:r>
              <a:rPr lang="en-US" altLang="en-US" baseline="0" dirty="0">
                <a:solidFill>
                  <a:srgbClr val="0070C0"/>
                </a:solidFill>
                <a:latin typeface="MetaComp-Normal" pitchFamily="34" charset="0"/>
                <a:cs typeface="MetaComp-Normal" pitchFamily="34" charset="0"/>
              </a:rPr>
              <a:t> as the aging population is growing so is the population of older LGBT people and people with Intellectual and Developmental Disabilities. At the intersections we also know that the population of older people with IDD and LGBT orientation/identity will also increase.</a:t>
            </a:r>
            <a:endParaRPr lang="en-US" altLang="en-US" dirty="0">
              <a:solidFill>
                <a:srgbClr val="0070C0"/>
              </a:solidFill>
              <a:latin typeface="MetaComp-Normal" pitchFamily="34" charset="0"/>
              <a:cs typeface="MetaComp-Normal" pitchFamily="34" charset="0"/>
            </a:endParaRPr>
          </a:p>
          <a:p>
            <a:pPr marL="158750" indent="0">
              <a:buNone/>
            </a:pPr>
            <a:endParaRPr lang="en-US" altLang="en-US" dirty="0"/>
          </a:p>
          <a:p>
            <a:pPr marL="158750" indent="0">
              <a:buNone/>
            </a:pPr>
            <a:endParaRPr lang="en-US" altLang="en-US" dirty="0"/>
          </a:p>
        </p:txBody>
      </p:sp>
      <p:sp>
        <p:nvSpPr>
          <p:cNvPr id="12292" name="Slide Number Placeholder 3">
            <a:extLst>
              <a:ext uri="{FF2B5EF4-FFF2-40B4-BE49-F238E27FC236}">
                <a16:creationId xmlns:a16="http://schemas.microsoft.com/office/drawing/2014/main" id="{FC53B310-167B-4480-B9FC-E8471F61FC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CAE5C60-9E94-4A07-9462-FA876A321352}" type="slidenum">
              <a:rPr lang="en-US" altLang="en-US" smtClean="0"/>
              <a:pPr/>
              <a:t>2</a:t>
            </a:fld>
            <a:endParaRPr lang="en-US" altLang="en-US"/>
          </a:p>
        </p:txBody>
      </p:sp>
    </p:spTree>
    <p:extLst>
      <p:ext uri="{BB962C8B-B14F-4D97-AF65-F5344CB8AC3E}">
        <p14:creationId xmlns:p14="http://schemas.microsoft.com/office/powerpoint/2010/main" val="1594560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E8A989B0-50B9-4565-847D-ED0B5C0BCEF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53D52EC6-C1C1-4462-83CD-18B41A6101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58750" indent="0" eaLnBrk="1" hangingPunct="1">
              <a:buFont typeface="Wingdings" panose="05000000000000000000" pitchFamily="2" charset="2"/>
              <a:buNone/>
            </a:pPr>
            <a:r>
              <a:rPr lang="en-US" altLang="en-US" dirty="0">
                <a:solidFill>
                  <a:srgbClr val="0070C0"/>
                </a:solidFill>
                <a:latin typeface="MetaComp-Normal" pitchFamily="34" charset="0"/>
                <a:cs typeface="MetaComp-Normal" pitchFamily="34" charset="0"/>
              </a:rPr>
              <a:t>How</a:t>
            </a:r>
            <a:r>
              <a:rPr lang="en-US" altLang="en-US" baseline="0" dirty="0">
                <a:solidFill>
                  <a:srgbClr val="0070C0"/>
                </a:solidFill>
                <a:latin typeface="MetaComp-Normal" pitchFamily="34" charset="0"/>
                <a:cs typeface="MetaComp-Normal" pitchFamily="34" charset="0"/>
              </a:rPr>
              <a:t> many of you know you have older LGBT members in your congregation?</a:t>
            </a:r>
          </a:p>
          <a:p>
            <a:pPr marL="158750" indent="0" eaLnBrk="1" hangingPunct="1">
              <a:buFont typeface="Wingdings" panose="05000000000000000000" pitchFamily="2" charset="2"/>
              <a:buNone/>
            </a:pPr>
            <a:endParaRPr lang="en-US" altLang="en-US" baseline="0" dirty="0">
              <a:solidFill>
                <a:srgbClr val="0070C0"/>
              </a:solidFill>
              <a:latin typeface="MetaComp-Normal" pitchFamily="34" charset="0"/>
              <a:cs typeface="MetaComp-Normal" pitchFamily="34" charset="0"/>
            </a:endParaRPr>
          </a:p>
          <a:p>
            <a:pPr marL="158750" indent="0" eaLnBrk="1" hangingPunct="1">
              <a:buFont typeface="Wingdings" panose="05000000000000000000" pitchFamily="2" charset="2"/>
              <a:buNone/>
            </a:pPr>
            <a:r>
              <a:rPr lang="en-US" altLang="en-US" baseline="0" dirty="0">
                <a:solidFill>
                  <a:srgbClr val="0070C0"/>
                </a:solidFill>
                <a:latin typeface="MetaComp-Normal" pitchFamily="34" charset="0"/>
                <a:cs typeface="MetaComp-Normal" pitchFamily="34" charset="0"/>
              </a:rPr>
              <a:t>For those that raised your hand – how do you know they identify as LGBT? </a:t>
            </a:r>
            <a:r>
              <a:rPr lang="en-US" altLang="en-US" baseline="0" dirty="0">
                <a:solidFill>
                  <a:srgbClr val="FF0000"/>
                </a:solidFill>
                <a:latin typeface="MetaComp-Normal" pitchFamily="34" charset="0"/>
                <a:cs typeface="MetaComp-Normal" pitchFamily="34" charset="0"/>
              </a:rPr>
              <a:t> Have they come out to you? What are ways you have created welcoming spaces?</a:t>
            </a:r>
          </a:p>
          <a:p>
            <a:pPr marL="158750" indent="0" eaLnBrk="1" hangingPunct="1">
              <a:buFont typeface="Wingdings" panose="05000000000000000000" pitchFamily="2" charset="2"/>
              <a:buNone/>
            </a:pPr>
            <a:endParaRPr lang="en-US" altLang="en-US" baseline="0" dirty="0">
              <a:solidFill>
                <a:srgbClr val="FF0000"/>
              </a:solidFill>
              <a:latin typeface="MetaComp-Normal" pitchFamily="34" charset="0"/>
              <a:cs typeface="MetaComp-Normal" pitchFamily="34" charset="0"/>
            </a:endParaRPr>
          </a:p>
          <a:p>
            <a:pPr marL="158750" indent="0" eaLnBrk="1" hangingPunct="1">
              <a:buFont typeface="Wingdings" panose="05000000000000000000" pitchFamily="2" charset="2"/>
              <a:buNone/>
            </a:pPr>
            <a:r>
              <a:rPr lang="en-US" altLang="en-US" baseline="0" dirty="0">
                <a:solidFill>
                  <a:srgbClr val="FF0000"/>
                </a:solidFill>
                <a:latin typeface="MetaComp-Normal" pitchFamily="34" charset="0"/>
                <a:cs typeface="MetaComp-Normal" pitchFamily="34" charset="0"/>
              </a:rPr>
              <a:t>If we asked the reverse of this question to LGBT aging organizations – we might have a few hands go up but by and large talking about the intersections of aging, LGBT and disability has received little attention. </a:t>
            </a:r>
            <a:endParaRPr lang="en-US" altLang="en-US" baseline="0" dirty="0">
              <a:solidFill>
                <a:srgbClr val="0070C0"/>
              </a:solidFill>
              <a:latin typeface="MetaComp-Normal" pitchFamily="34" charset="0"/>
              <a:cs typeface="MetaComp-Normal" pitchFamily="34" charset="0"/>
            </a:endParaRPr>
          </a:p>
        </p:txBody>
      </p:sp>
      <p:sp>
        <p:nvSpPr>
          <p:cNvPr id="12292" name="Slide Number Placeholder 3">
            <a:extLst>
              <a:ext uri="{FF2B5EF4-FFF2-40B4-BE49-F238E27FC236}">
                <a16:creationId xmlns:a16="http://schemas.microsoft.com/office/drawing/2014/main" id="{FC53B310-167B-4480-B9FC-E8471F61FC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CAE5C60-9E94-4A07-9462-FA876A321352}" type="slidenum">
              <a:rPr lang="en-US" altLang="en-US" smtClean="0"/>
              <a:pPr/>
              <a:t>3</a:t>
            </a:fld>
            <a:endParaRPr lang="en-US" altLang="en-US"/>
          </a:p>
        </p:txBody>
      </p:sp>
    </p:spTree>
    <p:extLst>
      <p:ext uri="{BB962C8B-B14F-4D97-AF65-F5344CB8AC3E}">
        <p14:creationId xmlns:p14="http://schemas.microsoft.com/office/powerpoint/2010/main" val="3958759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E1835-E2C4-44DA-83A1-F08A580659F6}"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011464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58750" indent="0">
              <a:buNone/>
            </a:pPr>
            <a:r>
              <a:rPr lang="en-US" dirty="0"/>
              <a:t>The Church</a:t>
            </a:r>
            <a:r>
              <a:rPr lang="en-US" baseline="0" dirty="0"/>
              <a:t> and Stained glass windows have a long history, often used to help tell religious stories. Let’s consider for a moment that the individual stained glass pieces represent each person who sets foot in the church and consider the church a part of their life, home, community and gives so much meaning to their life. For so many LGBT people faith and the church continues to be central to their lives. Yet there are some who have felt alienation from their faith and church home.</a:t>
            </a:r>
            <a:endParaRPr lang="en-US" dirty="0"/>
          </a:p>
        </p:txBody>
      </p:sp>
    </p:spTree>
    <p:extLst>
      <p:ext uri="{BB962C8B-B14F-4D97-AF65-F5344CB8AC3E}">
        <p14:creationId xmlns:p14="http://schemas.microsoft.com/office/powerpoint/2010/main" val="3687102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a:p>
            <a:pPr marL="158750" indent="0">
              <a:buNone/>
            </a:pPr>
            <a:r>
              <a:rPr lang="en-US" dirty="0"/>
              <a:t>Sitting</a:t>
            </a:r>
            <a:r>
              <a:rPr lang="en-US" baseline="0" dirty="0"/>
              <a:t> in the church and hearing the pastor speak about you as abomination.</a:t>
            </a:r>
            <a:endParaRPr lang="en-US" dirty="0"/>
          </a:p>
          <a:p>
            <a:pPr marL="158750" indent="0">
              <a:buNone/>
            </a:pPr>
            <a:endParaRPr lang="en-US" dirty="0"/>
          </a:p>
        </p:txBody>
      </p:sp>
    </p:spTree>
    <p:extLst>
      <p:ext uri="{BB962C8B-B14F-4D97-AF65-F5344CB8AC3E}">
        <p14:creationId xmlns:p14="http://schemas.microsoft.com/office/powerpoint/2010/main" val="2448031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FF994-DCA9-63D9-CCB7-B101273256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A525C0-E0EE-9C8B-1E8A-3340ED2E0C6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1992153-04CE-C035-FFB6-8A103857E120}"/>
              </a:ext>
            </a:extLst>
          </p:cNvPr>
          <p:cNvSpPr>
            <a:spLocks noGrp="1"/>
          </p:cNvSpPr>
          <p:nvPr>
            <p:ph type="body" idx="1"/>
          </p:nvPr>
        </p:nvSpPr>
        <p:spPr/>
        <p:txBody>
          <a:bodyPr>
            <a:normAutofit/>
          </a:bodyPr>
          <a:lstStyle/>
          <a:p>
            <a:endParaRPr lang="en-US" dirty="0"/>
          </a:p>
          <a:p>
            <a:pPr marL="158750" indent="0">
              <a:buNone/>
            </a:pPr>
            <a:r>
              <a:rPr lang="en-US" dirty="0"/>
              <a:t>Being</a:t>
            </a:r>
            <a:r>
              <a:rPr lang="en-US" baseline="0" dirty="0"/>
              <a:t> told by the church that they will not perform a funeral for your gay son.</a:t>
            </a:r>
            <a:endParaRPr lang="en-US" dirty="0"/>
          </a:p>
          <a:p>
            <a:pPr marL="158750" indent="0">
              <a:buNone/>
            </a:pPr>
            <a:endParaRPr lang="en-US" dirty="0"/>
          </a:p>
        </p:txBody>
      </p:sp>
    </p:spTree>
    <p:extLst>
      <p:ext uri="{BB962C8B-B14F-4D97-AF65-F5344CB8AC3E}">
        <p14:creationId xmlns:p14="http://schemas.microsoft.com/office/powerpoint/2010/main" val="2656490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0CB40-52BF-E82E-F437-879A7D0256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7A826E-511C-F121-32EE-758831548F3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61EF710-4F46-8455-BA26-6D0B6B38F9D8}"/>
              </a:ext>
            </a:extLst>
          </p:cNvPr>
          <p:cNvSpPr>
            <a:spLocks noGrp="1"/>
          </p:cNvSpPr>
          <p:nvPr>
            <p:ph type="body" idx="1"/>
          </p:nvPr>
        </p:nvSpPr>
        <p:spPr/>
        <p:txBody>
          <a:bodyPr>
            <a:normAutofit/>
          </a:bodyPr>
          <a:lstStyle/>
          <a:p>
            <a:endParaRPr lang="en-US" dirty="0"/>
          </a:p>
          <a:p>
            <a:pPr marL="158750" indent="0">
              <a:buNone/>
            </a:pPr>
            <a:r>
              <a:rPr lang="en-US" dirty="0"/>
              <a:t>Having</a:t>
            </a:r>
            <a:r>
              <a:rPr lang="en-US" baseline="0" dirty="0"/>
              <a:t> your church tell you that you are sick and can be cured if you just have faith.  These are the stories and real experiences of so many LGBT people who have felt lost and abandoned by a faith they once held so dear. For each LGBT person and family that leaves the church – they also take a part of the stained glass with them. Many carry these memories throughout their lives and look for the opportunity to cornicle their faith. </a:t>
            </a:r>
            <a:endParaRPr lang="en-US" dirty="0"/>
          </a:p>
          <a:p>
            <a:pPr marL="158750" indent="0">
              <a:buNone/>
            </a:pPr>
            <a:endParaRPr lang="en-US" dirty="0"/>
          </a:p>
        </p:txBody>
      </p:sp>
    </p:spTree>
    <p:extLst>
      <p:ext uri="{BB962C8B-B14F-4D97-AF65-F5344CB8AC3E}">
        <p14:creationId xmlns:p14="http://schemas.microsoft.com/office/powerpoint/2010/main" val="3043658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9ED11-22DA-6197-6F4B-BE8ADE39EA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1DC06F-98FE-FA19-350A-F56E493854D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4C80DBC-9D86-4787-C9D3-BA0B4D8D9670}"/>
              </a:ext>
            </a:extLst>
          </p:cNvPr>
          <p:cNvSpPr>
            <a:spLocks noGrp="1"/>
          </p:cNvSpPr>
          <p:nvPr>
            <p:ph type="body" idx="1"/>
          </p:nvPr>
        </p:nvSpPr>
        <p:spPr/>
        <p:txBody>
          <a:bodyPr>
            <a:normAutofit/>
          </a:bodyPr>
          <a:lstStyle/>
          <a:p>
            <a:endParaRPr lang="en-US" dirty="0"/>
          </a:p>
          <a:p>
            <a:pPr marL="158750" indent="0">
              <a:buNone/>
            </a:pPr>
            <a:r>
              <a:rPr lang="en-US" dirty="0"/>
              <a:t>It may be years of spiritual</a:t>
            </a:r>
            <a:r>
              <a:rPr lang="en-US" baseline="0" dirty="0"/>
              <a:t> searching but the faith can remain strong. And when they find Open and Affirming Churches – they can return to their communities at a time when they need it most and start to rebuild and complete their story through the stained glass. </a:t>
            </a:r>
            <a:endParaRPr lang="en-US" dirty="0"/>
          </a:p>
          <a:p>
            <a:pPr marL="158750" indent="0">
              <a:buNone/>
            </a:pPr>
            <a:endParaRPr lang="en-US" dirty="0"/>
          </a:p>
        </p:txBody>
      </p:sp>
    </p:spTree>
    <p:extLst>
      <p:ext uri="{BB962C8B-B14F-4D97-AF65-F5344CB8AC3E}">
        <p14:creationId xmlns:p14="http://schemas.microsoft.com/office/powerpoint/2010/main" val="3835877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5"/>
            <a:ext cx="7543800" cy="857250"/>
          </a:xfrm>
        </p:spPr>
        <p:txBody>
          <a:bodyPr lIns="68580" rIns="6858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1F981C-C4DC-44FA-8665-CB7CB604B8E8}" type="datetimeFigureOut">
              <a:rPr lang="en-US" smtClean="0"/>
              <a:pPr/>
              <a:t>3/2/2024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C377A6-EBD6-4707-99D6-B805A91DEF2E}" type="slidenum">
              <a:rPr lang="en-US" smtClean="0"/>
              <a:pPr/>
              <a:t>‹#›</a:t>
            </a:fld>
            <a:endParaRPr lang="en-US" dirty="0"/>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1047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34290" tIns="0" rIns="3429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1F981C-C4DC-44FA-8665-CB7CB604B8E8}" type="datetimeFigureOut">
              <a:rPr lang="en-US" smtClean="0"/>
              <a:pPr/>
              <a:t>3/2/2024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C377A6-EBD6-4707-99D6-B805A91DEF2E}" type="slidenum">
              <a:rPr lang="en-US" smtClean="0"/>
              <a:pPr/>
              <a:t>‹#›</a:t>
            </a:fld>
            <a:endParaRPr lang="en-US" dirty="0"/>
          </a:p>
        </p:txBody>
      </p:sp>
    </p:spTree>
    <p:extLst>
      <p:ext uri="{BB962C8B-B14F-4D97-AF65-F5344CB8AC3E}">
        <p14:creationId xmlns:p14="http://schemas.microsoft.com/office/powerpoint/2010/main" val="361221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11083"/>
            <a:ext cx="5800725" cy="4318067"/>
          </a:xfrm>
        </p:spPr>
        <p:txBody>
          <a:bodyPr vert="eaVert" lIns="34290" tIns="0" rIns="3429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1F981C-C4DC-44FA-8665-CB7CB604B8E8}" type="datetimeFigureOut">
              <a:rPr lang="en-US" smtClean="0"/>
              <a:pPr/>
              <a:t>3/2/2024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C377A6-EBD6-4707-99D6-B805A91DEF2E}" type="slidenum">
              <a:rPr lang="en-US" smtClean="0"/>
              <a:pPr/>
              <a:t>‹#›</a:t>
            </a:fld>
            <a:endParaRPr lang="en-US" dirty="0"/>
          </a:p>
        </p:txBody>
      </p:sp>
    </p:spTree>
    <p:extLst>
      <p:ext uri="{BB962C8B-B14F-4D97-AF65-F5344CB8AC3E}">
        <p14:creationId xmlns:p14="http://schemas.microsoft.com/office/powerpoint/2010/main" val="1453524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5"/>
            <a:ext cx="7543800" cy="857250"/>
          </a:xfrm>
        </p:spPr>
        <p:txBody>
          <a:bodyPr lIns="68580" rIns="6858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1F981C-C4DC-44FA-8665-CB7CB604B8E8}" type="datetimeFigureOut">
              <a:rPr lang="en-US" smtClean="0"/>
              <a:pPr/>
              <a:t>3/2/2024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C377A6-EBD6-4707-99D6-B805A91DEF2E}" type="slidenum">
              <a:rPr lang="en-US" smtClean="0"/>
              <a:pPr/>
              <a:t>‹#›</a:t>
            </a:fld>
            <a:endParaRPr lang="en-US" dirty="0"/>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1047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1F981C-C4DC-44FA-8665-CB7CB604B8E8}" type="datetimeFigureOut">
              <a:rPr lang="en-US" smtClean="0"/>
              <a:pPr/>
              <a:t>3/2/2024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C377A6-EBD6-4707-99D6-B805A91DEF2E}" type="slidenum">
              <a:rPr lang="en-US" smtClean="0"/>
              <a:pPr/>
              <a:t>‹#›</a:t>
            </a:fld>
            <a:endParaRPr lang="en-US" dirty="0"/>
          </a:p>
        </p:txBody>
      </p:sp>
    </p:spTree>
    <p:extLst>
      <p:ext uri="{BB962C8B-B14F-4D97-AF65-F5344CB8AC3E}">
        <p14:creationId xmlns:p14="http://schemas.microsoft.com/office/powerpoint/2010/main" val="3210865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68580" rIns="68580" anchor="t" anchorCtr="0">
            <a:normAutofit/>
          </a:bodyPr>
          <a:lstStyle>
            <a:lvl1pPr marL="0" indent="0">
              <a:buNone/>
              <a:defRPr sz="1800" cap="all" spc="150" baseline="0">
                <a:solidFill>
                  <a:schemeClr val="tx2"/>
                </a:solidFill>
                <a:latin typeface="+mj-lt"/>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1F981C-C4DC-44FA-8665-CB7CB604B8E8}" type="datetimeFigureOut">
              <a:rPr lang="en-US" smtClean="0"/>
              <a:pPr/>
              <a:t>3/2/2024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C377A6-EBD6-4707-99D6-B805A91DEF2E}" type="slidenum">
              <a:rPr lang="en-US" smtClean="0"/>
              <a:pPr/>
              <a:t>‹#›</a:t>
            </a:fld>
            <a:endParaRPr lang="en-US" dirty="0"/>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964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1F981C-C4DC-44FA-8665-CB7CB604B8E8}" type="datetimeFigureOut">
              <a:rPr lang="en-US" smtClean="0"/>
              <a:pPr/>
              <a:t>3/2/2024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C377A6-EBD6-4707-99D6-B805A91DEF2E}" type="slidenum">
              <a:rPr lang="en-US" smtClean="0"/>
              <a:pPr/>
              <a:t>‹#›</a:t>
            </a:fld>
            <a:endParaRPr lang="en-US" dirty="0"/>
          </a:p>
        </p:txBody>
      </p:sp>
    </p:spTree>
    <p:extLst>
      <p:ext uri="{BB962C8B-B14F-4D97-AF65-F5344CB8AC3E}">
        <p14:creationId xmlns:p14="http://schemas.microsoft.com/office/powerpoint/2010/main" val="3930444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68580" rIns="68580" anchor="ctr">
            <a:normAutofit/>
          </a:bodyPr>
          <a:lstStyle>
            <a:lvl1pPr marL="0" indent="0">
              <a:buNone/>
              <a:defRPr sz="1500" b="0" cap="all" baseline="0">
                <a:solidFill>
                  <a:schemeClr val="tx2"/>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68580" rIns="68580" anchor="ctr">
            <a:normAutofit/>
          </a:bodyPr>
          <a:lstStyle>
            <a:lvl1pPr marL="0" indent="0">
              <a:buNone/>
              <a:defRPr sz="1500" b="0" cap="all" baseline="0">
                <a:solidFill>
                  <a:schemeClr val="tx2"/>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1F981C-C4DC-44FA-8665-CB7CB604B8E8}" type="datetimeFigureOut">
              <a:rPr lang="en-US" smtClean="0"/>
              <a:pPr/>
              <a:t>3/2/2024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AC377A6-EBD6-4707-99D6-B805A91DEF2E}" type="slidenum">
              <a:rPr lang="en-US" smtClean="0"/>
              <a:pPr/>
              <a:t>‹#›</a:t>
            </a:fld>
            <a:endParaRPr lang="en-US" dirty="0"/>
          </a:p>
        </p:txBody>
      </p:sp>
    </p:spTree>
    <p:extLst>
      <p:ext uri="{BB962C8B-B14F-4D97-AF65-F5344CB8AC3E}">
        <p14:creationId xmlns:p14="http://schemas.microsoft.com/office/powerpoint/2010/main" val="3832818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1F981C-C4DC-44FA-8665-CB7CB604B8E8}" type="datetimeFigureOut">
              <a:rPr lang="en-US" smtClean="0"/>
              <a:pPr/>
              <a:t>3/2/2024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AC377A6-EBD6-4707-99D6-B805A91DEF2E}" type="slidenum">
              <a:rPr lang="en-US" smtClean="0"/>
              <a:pPr/>
              <a:t>‹#›</a:t>
            </a:fld>
            <a:endParaRPr lang="en-US" dirty="0"/>
          </a:p>
        </p:txBody>
      </p:sp>
    </p:spTree>
    <p:extLst>
      <p:ext uri="{BB962C8B-B14F-4D97-AF65-F5344CB8AC3E}">
        <p14:creationId xmlns:p14="http://schemas.microsoft.com/office/powerpoint/2010/main" val="4172449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01F981C-C4DC-44FA-8665-CB7CB604B8E8}" type="datetimeFigureOut">
              <a:rPr lang="en-US" smtClean="0"/>
              <a:pPr/>
              <a:t>3/2/2024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5AC377A6-EBD6-4707-99D6-B805A91DEF2E}" type="slidenum">
              <a:rPr lang="en-US" smtClean="0"/>
              <a:pPr/>
              <a:t>‹#›</a:t>
            </a:fld>
            <a:endParaRPr lang="en-US" dirty="0"/>
          </a:p>
        </p:txBody>
      </p:sp>
    </p:spTree>
    <p:extLst>
      <p:ext uri="{BB962C8B-B14F-4D97-AF65-F5344CB8AC3E}">
        <p14:creationId xmlns:p14="http://schemas.microsoft.com/office/powerpoint/2010/main" val="2812893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68580" rIns="68580">
            <a:normAutofit/>
          </a:bodyPr>
          <a:lstStyle>
            <a:lvl1pPr marL="0" indent="0">
              <a:buNone/>
              <a:defRPr sz="1100">
                <a:solidFill>
                  <a:srgbClr val="FFFFFF"/>
                </a:solidFill>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D01F981C-C4DC-44FA-8665-CB7CB604B8E8}" type="datetimeFigureOut">
              <a:rPr lang="en-US" smtClean="0"/>
              <a:pPr/>
              <a:t>3/2/2024</a:t>
            </a:fld>
            <a:endParaRPr lang="en-US" dirty="0"/>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dirty="0">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AC377A6-EBD6-4707-99D6-B805A91DEF2E}" type="slidenum">
              <a:rPr lang="en-US" smtClean="0">
                <a:solidFill>
                  <a:srgbClr val="637052"/>
                </a:solidFill>
              </a:rPr>
              <a:pPr/>
              <a:t>‹#›</a:t>
            </a:fld>
            <a:endParaRPr lang="en-US" dirty="0">
              <a:solidFill>
                <a:srgbClr val="637052"/>
              </a:solidFill>
            </a:endParaRPr>
          </a:p>
        </p:txBody>
      </p:sp>
    </p:spTree>
    <p:extLst>
      <p:ext uri="{BB962C8B-B14F-4D97-AF65-F5344CB8AC3E}">
        <p14:creationId xmlns:p14="http://schemas.microsoft.com/office/powerpoint/2010/main" val="2479528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1F981C-C4DC-44FA-8665-CB7CB604B8E8}" type="datetimeFigureOut">
              <a:rPr lang="en-US" smtClean="0"/>
              <a:pPr/>
              <a:t>3/2/2024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C377A6-EBD6-4707-99D6-B805A91DEF2E}" type="slidenum">
              <a:rPr lang="en-US" smtClean="0"/>
              <a:pPr/>
              <a:t>‹#›</a:t>
            </a:fld>
            <a:endParaRPr lang="en-US" dirty="0"/>
          </a:p>
        </p:txBody>
      </p:sp>
    </p:spTree>
    <p:extLst>
      <p:ext uri="{BB962C8B-B14F-4D97-AF65-F5344CB8AC3E}">
        <p14:creationId xmlns:p14="http://schemas.microsoft.com/office/powerpoint/2010/main" val="3210865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68580" tIns="0" rIns="6858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blipFill>
            <a:blip r:embed="rId2" cstate="print"/>
            <a:stretch>
              <a:fillRect/>
            </a:stretch>
          </a:blipFill>
        </p:spPr>
        <p:txBody>
          <a:bodyPr lIns="342900" tIns="3429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22960" y="4430267"/>
            <a:ext cx="7584948" cy="445770"/>
          </a:xfrm>
        </p:spPr>
        <p:txBody>
          <a:bodyPr lIns="68580" tIns="0" rIns="68580" bIns="0">
            <a:normAutofit/>
          </a:bodyPr>
          <a:lstStyle>
            <a:lvl1pPr marL="0" indent="0">
              <a:spcBef>
                <a:spcPts val="0"/>
              </a:spcBef>
              <a:spcAft>
                <a:spcPts val="450"/>
              </a:spcAft>
              <a:buNone/>
              <a:defRPr sz="1100">
                <a:solidFill>
                  <a:srgbClr val="FFFFFF"/>
                </a:solidFill>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D01F981C-C4DC-44FA-8665-CB7CB604B8E8}" type="datetimeFigureOut">
              <a:rPr lang="en-US" smtClean="0"/>
              <a:pPr/>
              <a:t>3/2/2024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C377A6-EBD6-4707-99D6-B805A91DEF2E}" type="slidenum">
              <a:rPr lang="en-US" smtClean="0"/>
              <a:pPr/>
              <a:t>‹#›</a:t>
            </a:fld>
            <a:endParaRPr lang="en-US" dirty="0"/>
          </a:p>
        </p:txBody>
      </p:sp>
    </p:spTree>
    <p:extLst>
      <p:ext uri="{BB962C8B-B14F-4D97-AF65-F5344CB8AC3E}">
        <p14:creationId xmlns:p14="http://schemas.microsoft.com/office/powerpoint/2010/main" val="513726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34290" tIns="0" rIns="3429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1F981C-C4DC-44FA-8665-CB7CB604B8E8}" type="datetimeFigureOut">
              <a:rPr lang="en-US" smtClean="0"/>
              <a:pPr/>
              <a:t>3/2/2024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C377A6-EBD6-4707-99D6-B805A91DEF2E}" type="slidenum">
              <a:rPr lang="en-US" smtClean="0"/>
              <a:pPr/>
              <a:t>‹#›</a:t>
            </a:fld>
            <a:endParaRPr lang="en-US" dirty="0"/>
          </a:p>
        </p:txBody>
      </p:sp>
    </p:spTree>
    <p:extLst>
      <p:ext uri="{BB962C8B-B14F-4D97-AF65-F5344CB8AC3E}">
        <p14:creationId xmlns:p14="http://schemas.microsoft.com/office/powerpoint/2010/main" val="3612212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11083"/>
            <a:ext cx="5800725" cy="4318067"/>
          </a:xfrm>
        </p:spPr>
        <p:txBody>
          <a:bodyPr vert="eaVert" lIns="34290" tIns="0" rIns="3429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1F981C-C4DC-44FA-8665-CB7CB604B8E8}" type="datetimeFigureOut">
              <a:rPr lang="en-US" smtClean="0"/>
              <a:pPr/>
              <a:t>3/2/2024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C377A6-EBD6-4707-99D6-B805A91DEF2E}" type="slidenum">
              <a:rPr lang="en-US" smtClean="0"/>
              <a:pPr/>
              <a:t>‹#›</a:t>
            </a:fld>
            <a:endParaRPr lang="en-US" dirty="0"/>
          </a:p>
        </p:txBody>
      </p:sp>
    </p:spTree>
    <p:extLst>
      <p:ext uri="{BB962C8B-B14F-4D97-AF65-F5344CB8AC3E}">
        <p14:creationId xmlns:p14="http://schemas.microsoft.com/office/powerpoint/2010/main" val="14535249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White Background 1">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4078"/>
          </a:xfrm>
          <a:prstGeom prst="rect">
            <a:avLst/>
          </a:prstGeom>
        </p:spPr>
        <p:txBody>
          <a:bodyPr lIns="0" tIns="0" rIns="0" bIns="0" anchor="ctr" anchorCtr="0"/>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457200" y="833272"/>
            <a:ext cx="8229600" cy="3729822"/>
          </a:xfrm>
          <a:prstGeom prst="rect">
            <a:avLst/>
          </a:prstGeom>
        </p:spPr>
        <p:txBody>
          <a:bodyPr lIns="0" tIns="0" rIns="0" bIns="0"/>
          <a:lstStyle>
            <a:lvl1pPr marL="0" indent="0">
              <a:buNone/>
              <a:defRPr sz="1800">
                <a:solidFill>
                  <a:schemeClr val="tx1"/>
                </a:solidFill>
              </a:defRPr>
            </a:lvl1pPr>
            <a:lvl2pPr marL="457200" indent="0">
              <a:buNone/>
              <a:defRPr sz="2400">
                <a:solidFill>
                  <a:schemeClr val="tx1"/>
                </a:solidFill>
              </a:defRPr>
            </a:lvl2pPr>
            <a:lvl3pPr marL="914400" indent="0">
              <a:buNone/>
              <a:defRPr sz="2000">
                <a:solidFill>
                  <a:schemeClr val="tx1"/>
                </a:solidFill>
              </a:defRPr>
            </a:lvl3pPr>
            <a:lvl4pPr marL="1371600" indent="0">
              <a:buNone/>
              <a:defRPr sz="1800">
                <a:solidFill>
                  <a:schemeClr val="tx1"/>
                </a:solidFill>
              </a:defRPr>
            </a:lvl4pPr>
            <a:lvl5pPr marL="1828800" indent="0">
              <a:buNone/>
              <a:defRPr sz="1800">
                <a:solidFill>
                  <a:schemeClr val="tx1"/>
                </a:solidFill>
              </a:defRPr>
            </a:lvl5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71396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te-background-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4078"/>
          </a:xfrm>
          <a:prstGeom prst="rect">
            <a:avLst/>
          </a:prstGeom>
        </p:spPr>
        <p:txBody>
          <a:bodyPr lIns="0" tIns="0" rIns="0" bIns="0" anchor="ctr" anchorCtr="0"/>
          <a:lstStyle>
            <a:lvl1pPr algn="ctr">
              <a:defRPr sz="2400" b="1">
                <a:solidFill>
                  <a:schemeClr val="accent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414052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urple-background-tit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4078"/>
          </a:xfrm>
          <a:prstGeom prst="rect">
            <a:avLst/>
          </a:prstGeom>
        </p:spPr>
        <p:txBody>
          <a:bodyPr lIns="0" tIns="0" rIns="0" bIns="0" anchor="ctr" anchorCtr="0"/>
          <a:lstStyle>
            <a:lvl1pPr algn="ctr">
              <a:defRPr sz="2400" b="1">
                <a:solidFill>
                  <a:schemeClr val="bg1">
                    <a:lumMod val="95000"/>
                  </a:schemeClr>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311427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ite-background-title-stacke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2936875"/>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21527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te-background-title-cap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hasCustomPrompt="1"/>
          </p:nvPr>
        </p:nvSpPr>
        <p:spPr>
          <a:xfrm>
            <a:off x="457200" y="307975"/>
            <a:ext cx="2952750" cy="2936875"/>
          </a:xfrm>
          <a:prstGeom prst="rect">
            <a:avLst/>
          </a:prstGeom>
        </p:spPr>
        <p:txBody>
          <a:bodyPr lIns="0" tIns="0" rIns="0" bIns="0"/>
          <a:lstStyle>
            <a:lvl1pPr marL="0" indent="0">
              <a:buNone/>
              <a:defRPr sz="2000" b="1">
                <a:solidFill>
                  <a:schemeClr val="accent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60455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ite-background-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370558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F99A63FB-5662-42B0-8787-EBD4B1FD862C}"/>
              </a:ext>
            </a:extLst>
          </p:cNvPr>
          <p:cNvSpPr>
            <a:spLocks noGrp="1"/>
          </p:cNvSpPr>
          <p:nvPr>
            <p:ph type="sldNum" sz="quarter" idx="4"/>
          </p:nvPr>
        </p:nvSpPr>
        <p:spPr>
          <a:xfrm>
            <a:off x="8001000" y="4729574"/>
            <a:ext cx="609600" cy="273844"/>
          </a:xfrm>
          <a:prstGeom prst="rect">
            <a:avLst/>
          </a:prstGeom>
        </p:spPr>
        <p:txBody>
          <a:bodyPr vert="horz" lIns="91440" tIns="45720" rIns="91440" bIns="45720" rtlCol="0" anchor="ctr"/>
          <a:lstStyle>
            <a:lvl1pPr algn="r">
              <a:defRPr sz="900">
                <a:solidFill>
                  <a:schemeClr val="bg1"/>
                </a:solidFill>
              </a:defRPr>
            </a:lvl1pPr>
          </a:lstStyle>
          <a:p>
            <a:fld id="{36839232-8DE6-4906-83C6-25E5FB93B92D}" type="slidenum">
              <a:rPr lang="en-US" smtClean="0"/>
              <a:pPr/>
              <a:t>‹#›</a:t>
            </a:fld>
            <a:endParaRPr lang="en-US"/>
          </a:p>
        </p:txBody>
      </p:sp>
    </p:spTree>
    <p:extLst>
      <p:ext uri="{BB962C8B-B14F-4D97-AF65-F5344CB8AC3E}">
        <p14:creationId xmlns:p14="http://schemas.microsoft.com/office/powerpoint/2010/main" val="305944838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68580" rIns="68580" anchor="t" anchorCtr="0">
            <a:normAutofit/>
          </a:bodyPr>
          <a:lstStyle>
            <a:lvl1pPr marL="0" indent="0">
              <a:buNone/>
              <a:defRPr sz="1800" cap="all" spc="150" baseline="0">
                <a:solidFill>
                  <a:schemeClr val="tx2"/>
                </a:solidFill>
                <a:latin typeface="+mj-lt"/>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1F981C-C4DC-44FA-8665-CB7CB604B8E8}" type="datetimeFigureOut">
              <a:rPr lang="en-US" smtClean="0"/>
              <a:pPr/>
              <a:t>3/2/2024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C377A6-EBD6-4707-99D6-B805A91DEF2E}" type="slidenum">
              <a:rPr lang="en-US" smtClean="0"/>
              <a:pPr/>
              <a:t>‹#›</a:t>
            </a:fld>
            <a:endParaRPr lang="en-US" dirty="0"/>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9640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White Background 1">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4078"/>
          </a:xfrm>
          <a:prstGeom prst="rect">
            <a:avLst/>
          </a:prstGeom>
        </p:spPr>
        <p:txBody>
          <a:bodyPr lIns="0" tIns="0" rIns="0" bIns="0" anchor="ctr" anchorCtr="0"/>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833272"/>
            <a:ext cx="8229600" cy="3729822"/>
          </a:xfrm>
          <a:prstGeom prst="rect">
            <a:avLst/>
          </a:prstGeom>
        </p:spPr>
        <p:txBody>
          <a:bodyPr lIns="0" tIns="0" rIns="0" bIns="0"/>
          <a:lstStyle>
            <a:lvl1pPr marL="0" indent="0">
              <a:buNone/>
              <a:defRPr sz="1800">
                <a:solidFill>
                  <a:schemeClr val="tx1"/>
                </a:solidFill>
              </a:defRPr>
            </a:lvl1pPr>
            <a:lvl2pPr marL="457189" indent="0">
              <a:buNone/>
              <a:defRPr sz="2400">
                <a:solidFill>
                  <a:schemeClr val="tx1"/>
                </a:solidFill>
              </a:defRPr>
            </a:lvl2pPr>
            <a:lvl3pPr marL="914378" indent="0">
              <a:buNone/>
              <a:defRPr sz="2000">
                <a:solidFill>
                  <a:schemeClr val="tx1"/>
                </a:solidFill>
              </a:defRPr>
            </a:lvl3pPr>
            <a:lvl4pPr marL="1371566" indent="0">
              <a:buNone/>
              <a:defRPr sz="1800">
                <a:solidFill>
                  <a:schemeClr val="tx1"/>
                </a:solidFill>
              </a:defRPr>
            </a:lvl4pPr>
            <a:lvl5pPr marL="1828754" indent="0">
              <a:buNone/>
              <a:defRPr sz="1800">
                <a:solidFill>
                  <a:schemeClr val="tx1"/>
                </a:solidFill>
              </a:defRPr>
            </a:lvl5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254727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background-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8"/>
            <a:ext cx="8229600" cy="624078"/>
          </a:xfrm>
          <a:prstGeom prst="rect">
            <a:avLst/>
          </a:prstGeom>
        </p:spPr>
        <p:txBody>
          <a:bodyPr lIns="0" tIns="0" rIns="0" bIns="0" anchor="ctr" anchorCtr="0"/>
          <a:lstStyle>
            <a:lvl1pPr algn="ctr">
              <a:defRPr sz="2800" b="1">
                <a:solidFill>
                  <a:schemeClr val="accent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45802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hite-background-title-stacke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6"/>
            <a:ext cx="2952750" cy="2936875"/>
          </a:xfrm>
          <a:prstGeom prst="rect">
            <a:avLst/>
          </a:prstGeom>
          <a:noFill/>
        </p:spPr>
        <p:txBody>
          <a:bodyPr lIns="0" tIns="0" rIns="0" bIns="0"/>
          <a:lstStyle>
            <a:lvl1pPr marL="0" indent="0">
              <a:buNone/>
              <a:defRPr sz="2800" b="1">
                <a:ln>
                  <a:noFill/>
                </a:ln>
                <a:solidFill>
                  <a:schemeClr val="accent1"/>
                </a:solidFill>
              </a:defRPr>
            </a:lvl1pPr>
            <a:lvl2pPr marL="457189" indent="0">
              <a:buNone/>
              <a:defRPr/>
            </a:lvl2pPr>
          </a:lstStyle>
          <a:p>
            <a:pPr lvl="0"/>
            <a:r>
              <a:rPr lang="en-US" dirty="0"/>
              <a:t>Click to edit Master text styles</a:t>
            </a:r>
          </a:p>
        </p:txBody>
      </p:sp>
    </p:spTree>
    <p:extLst>
      <p:ext uri="{BB962C8B-B14F-4D97-AF65-F5344CB8AC3E}">
        <p14:creationId xmlns:p14="http://schemas.microsoft.com/office/powerpoint/2010/main" val="99943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background-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50230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 backgrou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2" name="Rectangle 1">
            <a:extLst>
              <a:ext uri="{FF2B5EF4-FFF2-40B4-BE49-F238E27FC236}">
                <a16:creationId xmlns:a16="http://schemas.microsoft.com/office/drawing/2014/main" id="{183B5D7A-67BA-C44B-9A5E-2D2FB5D012FE}"/>
              </a:ext>
            </a:extLst>
          </p:cNvPr>
          <p:cNvSpPr/>
          <p:nvPr userDrawn="1"/>
        </p:nvSpPr>
        <p:spPr>
          <a:xfrm>
            <a:off x="0" y="0"/>
            <a:ext cx="9144000" cy="4589494"/>
          </a:xfrm>
          <a:prstGeom prst="rect">
            <a:avLst/>
          </a:prstGeom>
          <a:blipFill>
            <a:blip r:embed="rId2"/>
            <a:srcRect/>
            <a:stretch>
              <a:fillRect t="-20753" b="-120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C2A289D8-6572-F704-8A71-E302EE53D2F0}"/>
              </a:ext>
            </a:extLst>
          </p:cNvPr>
          <p:cNvSpPr>
            <a:spLocks noGrp="1"/>
          </p:cNvSpPr>
          <p:nvPr>
            <p:ph type="title"/>
          </p:nvPr>
        </p:nvSpPr>
        <p:spPr>
          <a:xfrm>
            <a:off x="457200" y="205978"/>
            <a:ext cx="8229600" cy="624078"/>
          </a:xfrm>
          <a:prstGeom prst="rect">
            <a:avLst/>
          </a:prstGeom>
        </p:spPr>
        <p:txBody>
          <a:bodyPr lIns="0" tIns="0" rIns="0" bIns="0" anchor="ctr" anchorCtr="0"/>
          <a:lstStyle>
            <a:lvl1pPr algn="ctr">
              <a:defRPr sz="2800"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56461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White Background No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7588"/>
            <a:ext cx="8229600" cy="800413"/>
          </a:xfrm>
          <a:prstGeom prst="rect">
            <a:avLst/>
          </a:prstGeom>
        </p:spPr>
        <p:txBody>
          <a:bodyPr lIns="0" tIns="0" rIns="0" bIns="0" anchor="ctr" anchorCtr="0"/>
          <a:lstStyle>
            <a:lvl1pPr algn="l">
              <a:defRPr sz="2250" b="1">
                <a:solidFill>
                  <a:schemeClr val="accent1"/>
                </a:solidFill>
              </a:defRPr>
            </a:lvl1pPr>
          </a:lstStyle>
          <a:p>
            <a:r>
              <a:rPr lang="en-US" dirty="0"/>
              <a:t>Click to edit Master title style </a:t>
            </a:r>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7" name="Text Placeholder 6">
            <a:extLst>
              <a:ext uri="{FF2B5EF4-FFF2-40B4-BE49-F238E27FC236}">
                <a16:creationId xmlns:a16="http://schemas.microsoft.com/office/drawing/2014/main" id="{7CCD4D62-BABF-4FEF-8F45-D3E446691A52}"/>
              </a:ext>
            </a:extLst>
          </p:cNvPr>
          <p:cNvSpPr>
            <a:spLocks noGrp="1"/>
          </p:cNvSpPr>
          <p:nvPr>
            <p:ph type="body" sz="quarter" idx="13"/>
          </p:nvPr>
        </p:nvSpPr>
        <p:spPr>
          <a:xfrm>
            <a:off x="457200" y="1080243"/>
            <a:ext cx="8229600" cy="3407224"/>
          </a:xfrm>
          <a:prstGeom prst="rect">
            <a:avLst/>
          </a:prstGeom>
        </p:spPr>
        <p:txBody>
          <a:bodyPr lIns="0" tIns="0" rIns="0" bIns="0"/>
          <a:lstStyle>
            <a:lvl1pPr marL="137153" indent="-137153">
              <a:lnSpc>
                <a:spcPct val="125000"/>
              </a:lnSpc>
              <a:spcBef>
                <a:spcPts val="0"/>
              </a:spcBef>
              <a:spcAft>
                <a:spcPts val="450"/>
              </a:spcAft>
              <a:defRPr sz="1500">
                <a:solidFill>
                  <a:schemeClr val="accent1"/>
                </a:solidFill>
              </a:defRPr>
            </a:lvl1pPr>
            <a:lvl2pPr>
              <a:defRPr sz="1500"/>
            </a:lvl2pPr>
            <a:lvl3pPr>
              <a:defRPr sz="1500"/>
            </a:lvl3pPr>
            <a:lvl4pPr>
              <a:defRPr sz="1500"/>
            </a:lvl4pPr>
            <a:lvl5pPr>
              <a:defRPr sz="1500"/>
            </a:lvl5pPr>
          </a:lstStyle>
          <a:p>
            <a:pPr lvl="0"/>
            <a:r>
              <a:rPr lang="en-US" dirty="0"/>
              <a:t>Click to edit Master text styles</a:t>
            </a:r>
          </a:p>
        </p:txBody>
      </p:sp>
    </p:spTree>
    <p:extLst>
      <p:ext uri="{BB962C8B-B14F-4D97-AF65-F5344CB8AC3E}">
        <p14:creationId xmlns:p14="http://schemas.microsoft.com/office/powerpoint/2010/main" val="311801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eal Background 1">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4078"/>
          </a:xfrm>
          <a:prstGeom prst="rect">
            <a:avLst/>
          </a:prstGeom>
        </p:spPr>
        <p:txBody>
          <a:bodyPr/>
          <a:lstStyle>
            <a:lvl1pPr algn="l">
              <a:defRPr sz="36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830532"/>
            <a:ext cx="8229600" cy="3737372"/>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001000" y="4767263"/>
            <a:ext cx="685800" cy="273844"/>
          </a:xfrm>
          <a:prstGeom prst="rect">
            <a:avLst/>
          </a:prstGeom>
        </p:spPr>
        <p:txBody>
          <a:bodyPr/>
          <a:lstStyle/>
          <a:p>
            <a:fld id="{4A58DC9F-EF16-41A8-8B48-28636B45A995}" type="slidenum">
              <a:rPr lang="en-US" smtClean="0"/>
              <a:t>‹#›</a:t>
            </a:fld>
            <a:endParaRPr lang="en-US"/>
          </a:p>
        </p:txBody>
      </p:sp>
    </p:spTree>
    <p:extLst>
      <p:ext uri="{BB962C8B-B14F-4D97-AF65-F5344CB8AC3E}">
        <p14:creationId xmlns:p14="http://schemas.microsoft.com/office/powerpoint/2010/main" val="1662547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eal Background 2">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4078"/>
          </a:xfrm>
          <a:prstGeom prst="rect">
            <a:avLst/>
          </a:prstGeom>
        </p:spPr>
        <p:txBody>
          <a:bodyPr/>
          <a:lstStyle>
            <a:lvl1pPr algn="l">
              <a:defRPr sz="3600" b="1">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457200" y="835726"/>
            <a:ext cx="4038600" cy="3737372"/>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835726"/>
            <a:ext cx="4038600" cy="3737372"/>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4A58DC9F-EF16-41A8-8B48-28636B45A995}" type="slidenum">
              <a:rPr lang="en-US" smtClean="0"/>
              <a:t>‹#›</a:t>
            </a:fld>
            <a:endParaRPr lang="en-US"/>
          </a:p>
        </p:txBody>
      </p:sp>
    </p:spTree>
    <p:extLst>
      <p:ext uri="{BB962C8B-B14F-4D97-AF65-F5344CB8AC3E}">
        <p14:creationId xmlns:p14="http://schemas.microsoft.com/office/powerpoint/2010/main" val="29366141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White Background 1" type="obj">
  <p:cSld name="White Background 1">
    <p:spTree>
      <p:nvGrpSpPr>
        <p:cNvPr id="1" name="Shape 76"/>
        <p:cNvGrpSpPr/>
        <p:nvPr/>
      </p:nvGrpSpPr>
      <p:grpSpPr>
        <a:xfrm>
          <a:off x="0" y="0"/>
          <a:ext cx="0" cy="0"/>
          <a:chOff x="0" y="0"/>
          <a:chExt cx="0" cy="0"/>
        </a:xfrm>
      </p:grpSpPr>
      <p:sp>
        <p:nvSpPr>
          <p:cNvPr id="77" name="Google Shape;77;g2036f02611d_2_9"/>
          <p:cNvSpPr txBox="1">
            <a:spLocks noGrp="1"/>
          </p:cNvSpPr>
          <p:nvPr>
            <p:ph type="title"/>
          </p:nvPr>
        </p:nvSpPr>
        <p:spPr>
          <a:xfrm>
            <a:off x="457200" y="205978"/>
            <a:ext cx="8229600" cy="62407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g2036f02611d_2_9"/>
          <p:cNvSpPr txBox="1">
            <a:spLocks noGrp="1"/>
          </p:cNvSpPr>
          <p:nvPr>
            <p:ph type="body" idx="1"/>
          </p:nvPr>
        </p:nvSpPr>
        <p:spPr>
          <a:xfrm>
            <a:off x="457200" y="833272"/>
            <a:ext cx="8229600" cy="3729822"/>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9" name="Google Shape;79;g2036f02611d_2_9"/>
          <p:cNvSpPr txBox="1">
            <a:spLocks noGrp="1"/>
          </p:cNvSpPr>
          <p:nvPr>
            <p:ph type="sldNum" idx="12"/>
          </p:nvPr>
        </p:nvSpPr>
        <p:spPr>
          <a:xfrm>
            <a:off x="8001000" y="4766310"/>
            <a:ext cx="609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712362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White Background 2">
  <p:cSld name="White Background 2">
    <p:spTree>
      <p:nvGrpSpPr>
        <p:cNvPr id="1" name="Shape 80"/>
        <p:cNvGrpSpPr/>
        <p:nvPr/>
      </p:nvGrpSpPr>
      <p:grpSpPr>
        <a:xfrm>
          <a:off x="0" y="0"/>
          <a:ext cx="0" cy="0"/>
          <a:chOff x="0" y="0"/>
          <a:chExt cx="0" cy="0"/>
        </a:xfrm>
      </p:grpSpPr>
      <p:sp>
        <p:nvSpPr>
          <p:cNvPr id="81" name="Google Shape;81;g2036f02611d_2_13"/>
          <p:cNvSpPr txBox="1">
            <a:spLocks noGrp="1"/>
          </p:cNvSpPr>
          <p:nvPr>
            <p:ph type="title"/>
          </p:nvPr>
        </p:nvSpPr>
        <p:spPr>
          <a:xfrm>
            <a:off x="457200" y="205978"/>
            <a:ext cx="8229600" cy="62407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g2036f02611d_2_13"/>
          <p:cNvSpPr txBox="1">
            <a:spLocks noGrp="1"/>
          </p:cNvSpPr>
          <p:nvPr>
            <p:ph type="body" idx="1"/>
          </p:nvPr>
        </p:nvSpPr>
        <p:spPr>
          <a:xfrm>
            <a:off x="457200" y="835726"/>
            <a:ext cx="4038600" cy="3737372"/>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3" name="Google Shape;83;g2036f02611d_2_13"/>
          <p:cNvSpPr txBox="1">
            <a:spLocks noGrp="1"/>
          </p:cNvSpPr>
          <p:nvPr>
            <p:ph type="body" idx="2"/>
          </p:nvPr>
        </p:nvSpPr>
        <p:spPr>
          <a:xfrm>
            <a:off x="4648200" y="835726"/>
            <a:ext cx="4038600" cy="3737372"/>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4" name="Google Shape;84;g2036f02611d_2_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07974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1F981C-C4DC-44FA-8665-CB7CB604B8E8}" type="datetimeFigureOut">
              <a:rPr lang="en-US" smtClean="0"/>
              <a:pPr/>
              <a:t>3/2/2024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C377A6-EBD6-4707-99D6-B805A91DEF2E}" type="slidenum">
              <a:rPr lang="en-US" smtClean="0"/>
              <a:pPr/>
              <a:t>‹#›</a:t>
            </a:fld>
            <a:endParaRPr lang="en-US" dirty="0"/>
          </a:p>
        </p:txBody>
      </p:sp>
    </p:spTree>
    <p:extLst>
      <p:ext uri="{BB962C8B-B14F-4D97-AF65-F5344CB8AC3E}">
        <p14:creationId xmlns:p14="http://schemas.microsoft.com/office/powerpoint/2010/main" val="39304440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White Background 1">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4078"/>
          </a:xfrm>
          <a:prstGeom prst="rect">
            <a:avLst/>
          </a:prstGeom>
        </p:spPr>
        <p:txBody>
          <a:bodyPr/>
          <a:lstStyle>
            <a:lvl1pPr algn="l">
              <a:defRPr sz="36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833272"/>
            <a:ext cx="8229600" cy="3729822"/>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26151086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White Background 2">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4078"/>
          </a:xfrm>
          <a:prstGeom prst="rect">
            <a:avLst/>
          </a:prstGeom>
        </p:spPr>
        <p:txBody>
          <a:bodyPr/>
          <a:lstStyle>
            <a:lvl1pPr algn="l">
              <a:defRPr sz="3600" b="1">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457200" y="835726"/>
            <a:ext cx="4038600" cy="3737372"/>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835726"/>
            <a:ext cx="4038600" cy="3737372"/>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4A58DC9F-EF16-41A8-8B48-28636B45A995}" type="slidenum">
              <a:rPr lang="en-US" smtClean="0"/>
              <a:t>‹#›</a:t>
            </a:fld>
            <a:endParaRPr lang="en-US"/>
          </a:p>
        </p:txBody>
      </p:sp>
    </p:spTree>
    <p:extLst>
      <p:ext uri="{BB962C8B-B14F-4D97-AF65-F5344CB8AC3E}">
        <p14:creationId xmlns:p14="http://schemas.microsoft.com/office/powerpoint/2010/main" val="5048524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White Background 3">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5221224" cy="1222771"/>
          </a:xfrm>
          <a:prstGeom prst="rect">
            <a:avLst/>
          </a:prstGeom>
        </p:spPr>
        <p:txBody>
          <a:bodyPr/>
          <a:lstStyle>
            <a:lvl1pPr algn="l">
              <a:defRPr sz="3600" b="1"/>
            </a:lvl1pPr>
          </a:lstStyle>
          <a:p>
            <a:r>
              <a:rPr lang="en-US" dirty="0"/>
              <a:t>Click to edit Master title style</a:t>
            </a:r>
          </a:p>
        </p:txBody>
      </p:sp>
      <p:sp>
        <p:nvSpPr>
          <p:cNvPr id="3" name="Content Placeholder 2"/>
          <p:cNvSpPr>
            <a:spLocks noGrp="1"/>
          </p:cNvSpPr>
          <p:nvPr>
            <p:ph sz="half" idx="1"/>
          </p:nvPr>
        </p:nvSpPr>
        <p:spPr>
          <a:xfrm>
            <a:off x="457200" y="1428750"/>
            <a:ext cx="5221224" cy="313732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5720795" y="0"/>
            <a:ext cx="3419856" cy="4588002"/>
          </a:xfrm>
          <a:prstGeom prst="rect">
            <a:avLst/>
          </a:prstGeom>
          <a:solidFill>
            <a:schemeClr val="bg2"/>
          </a:solidFill>
        </p:spPr>
        <p:txBody>
          <a:bodyPr anchor="ctr"/>
          <a:lstStyle>
            <a:lvl1pPr marL="0" indent="0">
              <a:buNone/>
              <a:defRPr sz="24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Insert text/graph/photo</a:t>
            </a:r>
          </a:p>
        </p:txBody>
      </p:sp>
      <p:sp>
        <p:nvSpPr>
          <p:cNvPr id="7" name="Slide Number Placeholder 6"/>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18742488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Purple Background 1">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4078"/>
          </a:xfrm>
          <a:prstGeom prst="rect">
            <a:avLst/>
          </a:prstGeom>
        </p:spPr>
        <p:txBody>
          <a:bodyPr/>
          <a:lstStyle>
            <a:lvl1pPr algn="l">
              <a:defRPr sz="3600" b="1">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457200" y="830532"/>
            <a:ext cx="8229600" cy="3737372"/>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001000" y="4767263"/>
            <a:ext cx="685800" cy="273844"/>
          </a:xfrm>
          <a:prstGeom prst="rect">
            <a:avLst/>
          </a:prstGeom>
        </p:spPr>
        <p:txBody>
          <a:bodyPr/>
          <a:lstStyle/>
          <a:p>
            <a:fld id="{4A58DC9F-EF16-41A8-8B48-28636B45A995}" type="slidenum">
              <a:rPr lang="en-US" smtClean="0"/>
              <a:t>‹#›</a:t>
            </a:fld>
            <a:endParaRPr lang="en-US"/>
          </a:p>
        </p:txBody>
      </p:sp>
    </p:spTree>
    <p:extLst>
      <p:ext uri="{BB962C8B-B14F-4D97-AF65-F5344CB8AC3E}">
        <p14:creationId xmlns:p14="http://schemas.microsoft.com/office/powerpoint/2010/main" val="16070604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Purple Background 2">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4078"/>
          </a:xfrm>
          <a:prstGeom prst="rect">
            <a:avLst/>
          </a:prstGeom>
        </p:spPr>
        <p:txBody>
          <a:bodyPr/>
          <a:lstStyle>
            <a:lvl1pPr algn="l">
              <a:defRPr sz="3600" b="1">
                <a:solidFill>
                  <a:schemeClr val="bg2"/>
                </a:solidFill>
              </a:defRPr>
            </a:lvl1pPr>
          </a:lstStyle>
          <a:p>
            <a:r>
              <a:rPr lang="en-US" dirty="0"/>
              <a:t>Click to edit Master title style</a:t>
            </a:r>
          </a:p>
        </p:txBody>
      </p:sp>
      <p:sp>
        <p:nvSpPr>
          <p:cNvPr id="3" name="Content Placeholder 2"/>
          <p:cNvSpPr>
            <a:spLocks noGrp="1"/>
          </p:cNvSpPr>
          <p:nvPr>
            <p:ph sz="half" idx="1"/>
          </p:nvPr>
        </p:nvSpPr>
        <p:spPr>
          <a:xfrm>
            <a:off x="457200" y="835726"/>
            <a:ext cx="4038600" cy="3737372"/>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835726"/>
            <a:ext cx="4038600" cy="3737372"/>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4A58DC9F-EF16-41A8-8B48-28636B45A995}" type="slidenum">
              <a:rPr lang="en-US" smtClean="0"/>
              <a:t>‹#›</a:t>
            </a:fld>
            <a:endParaRPr lang="en-US"/>
          </a:p>
        </p:txBody>
      </p:sp>
    </p:spTree>
    <p:extLst>
      <p:ext uri="{BB962C8B-B14F-4D97-AF65-F5344CB8AC3E}">
        <p14:creationId xmlns:p14="http://schemas.microsoft.com/office/powerpoint/2010/main" val="15206252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Gray Background 1">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4078"/>
          </a:xfrm>
          <a:prstGeom prst="rect">
            <a:avLst/>
          </a:prstGeom>
        </p:spPr>
        <p:txBody>
          <a:bodyPr/>
          <a:lstStyle>
            <a:lvl1pPr algn="l">
              <a:defRPr sz="3600" b="1">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457200" y="830532"/>
            <a:ext cx="8229600" cy="3737372"/>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001000" y="4767263"/>
            <a:ext cx="685800" cy="273844"/>
          </a:xfrm>
          <a:prstGeom prst="rect">
            <a:avLst/>
          </a:prstGeom>
        </p:spPr>
        <p:txBody>
          <a:bodyPr/>
          <a:lstStyle/>
          <a:p>
            <a:fld id="{4A58DC9F-EF16-41A8-8B48-28636B45A995}" type="slidenum">
              <a:rPr lang="en-US" smtClean="0"/>
              <a:t>‹#›</a:t>
            </a:fld>
            <a:endParaRPr lang="en-US"/>
          </a:p>
        </p:txBody>
      </p:sp>
    </p:spTree>
    <p:extLst>
      <p:ext uri="{BB962C8B-B14F-4D97-AF65-F5344CB8AC3E}">
        <p14:creationId xmlns:p14="http://schemas.microsoft.com/office/powerpoint/2010/main" val="19636109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Gray Background 2">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4078"/>
          </a:xfrm>
          <a:prstGeom prst="rect">
            <a:avLst/>
          </a:prstGeom>
        </p:spPr>
        <p:txBody>
          <a:bodyPr/>
          <a:lstStyle>
            <a:lvl1pPr algn="l">
              <a:defRPr sz="3600" b="1">
                <a:solidFill>
                  <a:schemeClr val="bg2"/>
                </a:solidFill>
              </a:defRPr>
            </a:lvl1pPr>
          </a:lstStyle>
          <a:p>
            <a:r>
              <a:rPr lang="en-US" dirty="0"/>
              <a:t>Click to edit Master title style</a:t>
            </a:r>
          </a:p>
        </p:txBody>
      </p:sp>
      <p:sp>
        <p:nvSpPr>
          <p:cNvPr id="3" name="Content Placeholder 2"/>
          <p:cNvSpPr>
            <a:spLocks noGrp="1"/>
          </p:cNvSpPr>
          <p:nvPr>
            <p:ph sz="half" idx="1"/>
          </p:nvPr>
        </p:nvSpPr>
        <p:spPr>
          <a:xfrm>
            <a:off x="457200" y="835726"/>
            <a:ext cx="4038600" cy="3737372"/>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835726"/>
            <a:ext cx="4038600" cy="3737372"/>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4A58DC9F-EF16-41A8-8B48-28636B45A995}" type="slidenum">
              <a:rPr lang="en-US" smtClean="0"/>
              <a:t>‹#›</a:t>
            </a:fld>
            <a:endParaRPr lang="en-US"/>
          </a:p>
        </p:txBody>
      </p:sp>
    </p:spTree>
    <p:extLst>
      <p:ext uri="{BB962C8B-B14F-4D97-AF65-F5344CB8AC3E}">
        <p14:creationId xmlns:p14="http://schemas.microsoft.com/office/powerpoint/2010/main" val="39617198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Gold Background 1">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4078"/>
          </a:xfrm>
          <a:prstGeom prst="rect">
            <a:avLst/>
          </a:prstGeom>
        </p:spPr>
        <p:txBody>
          <a:bodyPr/>
          <a:lstStyle>
            <a:lvl1pPr algn="l">
              <a:defRPr sz="36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830532"/>
            <a:ext cx="8229600" cy="3737372"/>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001000" y="4767263"/>
            <a:ext cx="685800" cy="273844"/>
          </a:xfrm>
          <a:prstGeom prst="rect">
            <a:avLst/>
          </a:prstGeom>
        </p:spPr>
        <p:txBody>
          <a:bodyPr/>
          <a:lstStyle/>
          <a:p>
            <a:fld id="{4A58DC9F-EF16-41A8-8B48-28636B45A995}" type="slidenum">
              <a:rPr lang="en-US" smtClean="0"/>
              <a:t>‹#›</a:t>
            </a:fld>
            <a:endParaRPr lang="en-US"/>
          </a:p>
        </p:txBody>
      </p:sp>
    </p:spTree>
    <p:extLst>
      <p:ext uri="{BB962C8B-B14F-4D97-AF65-F5344CB8AC3E}">
        <p14:creationId xmlns:p14="http://schemas.microsoft.com/office/powerpoint/2010/main" val="36359313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Gold Background 2">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4078"/>
          </a:xfrm>
          <a:prstGeom prst="rect">
            <a:avLst/>
          </a:prstGeom>
        </p:spPr>
        <p:txBody>
          <a:bodyPr/>
          <a:lstStyle>
            <a:lvl1pPr algn="l">
              <a:defRPr sz="3600" b="1">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457200" y="835726"/>
            <a:ext cx="4038600" cy="3737372"/>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835726"/>
            <a:ext cx="4038600" cy="3737372"/>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4A58DC9F-EF16-41A8-8B48-28636B45A995}" type="slidenum">
              <a:rPr lang="en-US" smtClean="0"/>
              <a:t>‹#›</a:t>
            </a:fld>
            <a:endParaRPr lang="en-US"/>
          </a:p>
        </p:txBody>
      </p:sp>
    </p:spTree>
    <p:extLst>
      <p:ext uri="{BB962C8B-B14F-4D97-AF65-F5344CB8AC3E}">
        <p14:creationId xmlns:p14="http://schemas.microsoft.com/office/powerpoint/2010/main" val="1189892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68580" rIns="68580" anchor="ctr">
            <a:normAutofit/>
          </a:bodyPr>
          <a:lstStyle>
            <a:lvl1pPr marL="0" indent="0">
              <a:buNone/>
              <a:defRPr sz="1500" b="0" cap="all" baseline="0">
                <a:solidFill>
                  <a:schemeClr val="tx2"/>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68580" rIns="68580" anchor="ctr">
            <a:normAutofit/>
          </a:bodyPr>
          <a:lstStyle>
            <a:lvl1pPr marL="0" indent="0">
              <a:buNone/>
              <a:defRPr sz="1500" b="0" cap="all" baseline="0">
                <a:solidFill>
                  <a:schemeClr val="tx2"/>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1F981C-C4DC-44FA-8665-CB7CB604B8E8}" type="datetimeFigureOut">
              <a:rPr lang="en-US" smtClean="0"/>
              <a:pPr/>
              <a:t>3/2/2024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AC377A6-EBD6-4707-99D6-B805A91DEF2E}" type="slidenum">
              <a:rPr lang="en-US" smtClean="0"/>
              <a:pPr/>
              <a:t>‹#›</a:t>
            </a:fld>
            <a:endParaRPr lang="en-US" dirty="0"/>
          </a:p>
        </p:txBody>
      </p:sp>
    </p:spTree>
    <p:extLst>
      <p:ext uri="{BB962C8B-B14F-4D97-AF65-F5344CB8AC3E}">
        <p14:creationId xmlns:p14="http://schemas.microsoft.com/office/powerpoint/2010/main" val="3832818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1F981C-C4DC-44FA-8665-CB7CB604B8E8}" type="datetimeFigureOut">
              <a:rPr lang="en-US" smtClean="0"/>
              <a:pPr/>
              <a:t>3/2/2024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AC377A6-EBD6-4707-99D6-B805A91DEF2E}" type="slidenum">
              <a:rPr lang="en-US" smtClean="0"/>
              <a:pPr/>
              <a:t>‹#›</a:t>
            </a:fld>
            <a:endParaRPr lang="en-US" dirty="0"/>
          </a:p>
        </p:txBody>
      </p:sp>
    </p:spTree>
    <p:extLst>
      <p:ext uri="{BB962C8B-B14F-4D97-AF65-F5344CB8AC3E}">
        <p14:creationId xmlns:p14="http://schemas.microsoft.com/office/powerpoint/2010/main" val="4172449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01F981C-C4DC-44FA-8665-CB7CB604B8E8}" type="datetimeFigureOut">
              <a:rPr lang="en-US" smtClean="0"/>
              <a:pPr/>
              <a:t>3/2/2024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5AC377A6-EBD6-4707-99D6-B805A91DEF2E}" type="slidenum">
              <a:rPr lang="en-US" smtClean="0"/>
              <a:pPr/>
              <a:t>‹#›</a:t>
            </a:fld>
            <a:endParaRPr lang="en-US" dirty="0"/>
          </a:p>
        </p:txBody>
      </p:sp>
    </p:spTree>
    <p:extLst>
      <p:ext uri="{BB962C8B-B14F-4D97-AF65-F5344CB8AC3E}">
        <p14:creationId xmlns:p14="http://schemas.microsoft.com/office/powerpoint/2010/main" val="2812893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68580" rIns="68580">
            <a:normAutofit/>
          </a:bodyPr>
          <a:lstStyle>
            <a:lvl1pPr marL="0" indent="0">
              <a:buNone/>
              <a:defRPr sz="1100">
                <a:solidFill>
                  <a:srgbClr val="FFFFFF"/>
                </a:solidFill>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D01F981C-C4DC-44FA-8665-CB7CB604B8E8}" type="datetimeFigureOut">
              <a:rPr lang="en-US" smtClean="0"/>
              <a:pPr/>
              <a:t>3/2/2024</a:t>
            </a:fld>
            <a:endParaRPr lang="en-US" dirty="0"/>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dirty="0">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AC377A6-EBD6-4707-99D6-B805A91DEF2E}" type="slidenum">
              <a:rPr lang="en-US" smtClean="0">
                <a:solidFill>
                  <a:srgbClr val="637052"/>
                </a:solidFill>
              </a:rPr>
              <a:pPr/>
              <a:t>‹#›</a:t>
            </a:fld>
            <a:endParaRPr lang="en-US" dirty="0">
              <a:solidFill>
                <a:srgbClr val="637052"/>
              </a:solidFill>
            </a:endParaRPr>
          </a:p>
        </p:txBody>
      </p:sp>
    </p:spTree>
    <p:extLst>
      <p:ext uri="{BB962C8B-B14F-4D97-AF65-F5344CB8AC3E}">
        <p14:creationId xmlns:p14="http://schemas.microsoft.com/office/powerpoint/2010/main" val="2479528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68580" tIns="0" rIns="6858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blipFill>
            <a:blip r:embed="rId2" cstate="print"/>
            <a:stretch>
              <a:fillRect/>
            </a:stretch>
          </a:blipFill>
        </p:spPr>
        <p:txBody>
          <a:bodyPr lIns="342900" tIns="3429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22960" y="4430267"/>
            <a:ext cx="7584948" cy="445770"/>
          </a:xfrm>
        </p:spPr>
        <p:txBody>
          <a:bodyPr lIns="68580" tIns="0" rIns="68580" bIns="0">
            <a:normAutofit/>
          </a:bodyPr>
          <a:lstStyle>
            <a:lvl1pPr marL="0" indent="0">
              <a:spcBef>
                <a:spcPts val="0"/>
              </a:spcBef>
              <a:spcAft>
                <a:spcPts val="450"/>
              </a:spcAft>
              <a:buNone/>
              <a:defRPr sz="1100">
                <a:solidFill>
                  <a:srgbClr val="FFFFFF"/>
                </a:solidFill>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D01F981C-C4DC-44FA-8665-CB7CB604B8E8}" type="datetimeFigureOut">
              <a:rPr lang="en-US" smtClean="0"/>
              <a:pPr/>
              <a:t>3/2/2024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C377A6-EBD6-4707-99D6-B805A91DEF2E}" type="slidenum">
              <a:rPr lang="en-US" smtClean="0"/>
              <a:pPr/>
              <a:t>‹#›</a:t>
            </a:fld>
            <a:endParaRPr lang="en-US" dirty="0"/>
          </a:p>
        </p:txBody>
      </p:sp>
    </p:spTree>
    <p:extLst>
      <p:ext uri="{BB962C8B-B14F-4D97-AF65-F5344CB8AC3E}">
        <p14:creationId xmlns:p14="http://schemas.microsoft.com/office/powerpoint/2010/main" val="513726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48.xml"/><Relationship Id="rId1" Type="http://schemas.openxmlformats.org/officeDocument/2006/relationships/slideLayout" Target="../slideLayouts/slideLayout47.xml"/><Relationship Id="rId4"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3.svg"/><Relationship Id="rId4" Type="http://schemas.openxmlformats.org/officeDocument/2006/relationships/slideLayout" Target="../slideLayouts/slideLayout26.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2.xml"/><Relationship Id="rId7"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3.sv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9.xml"/><Relationship Id="rId1" Type="http://schemas.openxmlformats.org/officeDocument/2006/relationships/slideLayout" Target="../slideLayouts/slideLayout38.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image" Target="../media/image5.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44.xml"/><Relationship Id="rId1" Type="http://schemas.openxmlformats.org/officeDocument/2006/relationships/slideLayout" Target="../slideLayouts/slideLayout43.xml"/><Relationship Id="rId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46.xml"/><Relationship Id="rId1" Type="http://schemas.openxmlformats.org/officeDocument/2006/relationships/slideLayout" Target="../slideLayouts/slideLayout45.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68580" tIns="34290" rIns="68580" bIns="3429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34290" rIns="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68580" tIns="34290" rIns="68580" bIns="34290" rtlCol="0" anchor="ctr"/>
          <a:lstStyle>
            <a:lvl1pPr algn="l">
              <a:defRPr sz="700">
                <a:solidFill>
                  <a:srgbClr val="FFFFFF"/>
                </a:solidFill>
              </a:defRPr>
            </a:lvl1pPr>
          </a:lstStyle>
          <a:p>
            <a:pPr defTabSz="685800"/>
            <a:fld id="{D01F981C-C4DC-44FA-8665-CB7CB604B8E8}" type="datetimeFigureOut">
              <a:rPr lang="en-US" kern="1200" smtClean="0">
                <a:latin typeface="Calibri"/>
                <a:ea typeface="+mn-ea"/>
                <a:cs typeface="+mn-cs"/>
              </a:rPr>
              <a:pPr defTabSz="685800"/>
              <a:t>3/2/2024</a:t>
            </a:fld>
            <a:endParaRPr lang="en-US" kern="1200" dirty="0">
              <a:latin typeface="Calibri"/>
              <a:ea typeface="+mn-ea"/>
              <a:cs typeface="+mn-cs"/>
            </a:endParaRPr>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68580" tIns="34290" rIns="68580" bIns="34290" rtlCol="0" anchor="ctr"/>
          <a:lstStyle>
            <a:lvl1pPr algn="ctr">
              <a:defRPr sz="700" cap="all" baseline="0">
                <a:solidFill>
                  <a:srgbClr val="FFFFFF"/>
                </a:solidFill>
              </a:defRPr>
            </a:lvl1pPr>
          </a:lstStyle>
          <a:p>
            <a:pPr defTabSz="685800"/>
            <a:endParaRPr lang="en-US" kern="1200" dirty="0">
              <a:latin typeface="Calibri"/>
              <a:ea typeface="+mn-ea"/>
              <a:cs typeface="+mn-cs"/>
            </a:endParaRPr>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68580" tIns="34290" rIns="68580" bIns="34290" rtlCol="0" anchor="ctr"/>
          <a:lstStyle>
            <a:lvl1pPr algn="r">
              <a:defRPr sz="800">
                <a:solidFill>
                  <a:srgbClr val="FFFFFF"/>
                </a:solidFill>
              </a:defRPr>
            </a:lvl1pPr>
          </a:lstStyle>
          <a:p>
            <a:pPr defTabSz="685800"/>
            <a:fld id="{5AC377A6-EBD6-4707-99D6-B805A91DEF2E}" type="slidenum">
              <a:rPr lang="en-US" kern="1200" smtClean="0">
                <a:latin typeface="Calibri"/>
                <a:ea typeface="+mn-ea"/>
                <a:cs typeface="+mn-cs"/>
              </a:rPr>
              <a:pPr defTabSz="685800"/>
              <a:t>‹#›</a:t>
            </a:fld>
            <a:endParaRPr lang="en-US" kern="1200" dirty="0">
              <a:latin typeface="Calibri"/>
              <a:ea typeface="+mn-ea"/>
              <a:cs typeface="+mn-cs"/>
            </a:endParaRPr>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63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589494"/>
            <a:ext cx="9144000" cy="55400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Rectangle 6"/>
          <p:cNvSpPr/>
          <p:nvPr userDrawn="1"/>
        </p:nvSpPr>
        <p:spPr>
          <a:xfrm>
            <a:off x="0" y="0"/>
            <a:ext cx="9144000" cy="458949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91553"/>
              </a:solidFill>
              <a:latin typeface="Arial" panose="020B0604020202020204" pitchFamily="34" charset="0"/>
              <a:cs typeface="Arial" panose="020B0604020202020204" pitchFamily="34" charset="0"/>
            </a:endParaRPr>
          </a:p>
        </p:txBody>
      </p:sp>
      <p:sp>
        <p:nvSpPr>
          <p:cNvPr id="10" name="Slide Number Placeholder 5"/>
          <p:cNvSpPr>
            <a:spLocks noGrp="1"/>
          </p:cNvSpPr>
          <p:nvPr>
            <p:ph type="sldNum" sz="quarter" idx="4"/>
          </p:nvPr>
        </p:nvSpPr>
        <p:spPr>
          <a:xfrm>
            <a:off x="8001000" y="4766310"/>
            <a:ext cx="609600" cy="273844"/>
          </a:xfrm>
          <a:prstGeom prst="rect">
            <a:avLst/>
          </a:prstGeom>
        </p:spPr>
        <p:txBody>
          <a:bodyPr vert="horz" lIns="91440" tIns="45720" rIns="91440" bIns="45720" rtlCol="0" anchor="ctr"/>
          <a:lstStyle>
            <a:lvl1pPr algn="r">
              <a:defRPr sz="900">
                <a:solidFill>
                  <a:schemeClr val="bg1"/>
                </a:solidFill>
              </a:defRPr>
            </a:lvl1pPr>
          </a:lstStyle>
          <a:p>
            <a:fld id="{36839232-8DE6-4906-83C6-25E5FB93B92D}" type="slidenum">
              <a:rPr lang="en-US" smtClean="0"/>
              <a:pPr/>
              <a:t>‹#›</a:t>
            </a:fld>
            <a:endParaRPr lang="en-US"/>
          </a:p>
        </p:txBody>
      </p:sp>
      <p:pic>
        <p:nvPicPr>
          <p:cNvPr id="6" name="Picture 5">
            <a:extLst>
              <a:ext uri="{FF2B5EF4-FFF2-40B4-BE49-F238E27FC236}">
                <a16:creationId xmlns:a16="http://schemas.microsoft.com/office/drawing/2014/main" id="{6998520A-AD34-4F9D-AE6B-B24221FB923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39577" y="4759335"/>
            <a:ext cx="2064845" cy="214324"/>
          </a:xfrm>
          <a:prstGeom prst="rect">
            <a:avLst/>
          </a:prstGeom>
        </p:spPr>
      </p:pic>
    </p:spTree>
    <p:extLst>
      <p:ext uri="{BB962C8B-B14F-4D97-AF65-F5344CB8AC3E}">
        <p14:creationId xmlns:p14="http://schemas.microsoft.com/office/powerpoint/2010/main" val="4282255308"/>
      </p:ext>
    </p:extLst>
  </p:cSld>
  <p:clrMap bg1="lt1" tx1="dk1" bg2="lt2" tx2="dk2" accent1="accent1" accent2="accent2" accent3="accent3" accent4="accent4" accent5="accent5" accent6="accent6" hlink="hlink" folHlink="folHlink"/>
  <p:sldLayoutIdLst>
    <p:sldLayoutId id="2147483716" r:id="rId1"/>
    <p:sldLayoutId id="2147483717"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68580" tIns="34290" rIns="68580" bIns="3429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34290" rIns="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68580" tIns="34290" rIns="68580" bIns="34290" rtlCol="0" anchor="ctr"/>
          <a:lstStyle>
            <a:lvl1pPr algn="l">
              <a:defRPr sz="700">
                <a:solidFill>
                  <a:srgbClr val="FFFFFF"/>
                </a:solidFill>
              </a:defRPr>
            </a:lvl1pPr>
          </a:lstStyle>
          <a:p>
            <a:pPr defTabSz="685800"/>
            <a:fld id="{D01F981C-C4DC-44FA-8665-CB7CB604B8E8}" type="datetimeFigureOut">
              <a:rPr lang="en-US" kern="1200" smtClean="0">
                <a:latin typeface="Calibri"/>
                <a:ea typeface="+mn-ea"/>
              </a:rPr>
              <a:pPr defTabSz="685800"/>
              <a:t>3/2/2024</a:t>
            </a:fld>
            <a:endParaRPr lang="en-US" kern="1200" dirty="0">
              <a:latin typeface="Calibri"/>
              <a:ea typeface="+mn-ea"/>
            </a:endParaRPr>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68580" tIns="34290" rIns="68580" bIns="34290" rtlCol="0" anchor="ctr"/>
          <a:lstStyle>
            <a:lvl1pPr algn="ctr">
              <a:defRPr sz="700" cap="all" baseline="0">
                <a:solidFill>
                  <a:srgbClr val="FFFFFF"/>
                </a:solidFill>
              </a:defRPr>
            </a:lvl1pPr>
          </a:lstStyle>
          <a:p>
            <a:pPr defTabSz="685800"/>
            <a:endParaRPr lang="en-US" kern="1200" dirty="0">
              <a:latin typeface="Calibri"/>
              <a:ea typeface="+mn-ea"/>
            </a:endParaRPr>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68580" tIns="34290" rIns="68580" bIns="34290" rtlCol="0" anchor="ctr"/>
          <a:lstStyle>
            <a:lvl1pPr algn="r">
              <a:defRPr sz="800">
                <a:solidFill>
                  <a:srgbClr val="FFFFFF"/>
                </a:solidFill>
              </a:defRPr>
            </a:lvl1pPr>
          </a:lstStyle>
          <a:p>
            <a:pPr defTabSz="685800"/>
            <a:fld id="{5AC377A6-EBD6-4707-99D6-B805A91DEF2E}" type="slidenum">
              <a:rPr lang="en-US" kern="1200" smtClean="0">
                <a:latin typeface="Calibri"/>
                <a:ea typeface="+mn-ea"/>
              </a:rPr>
              <a:pPr defTabSz="685800"/>
              <a:t>‹#›</a:t>
            </a:fld>
            <a:endParaRPr lang="en-US" kern="1200" dirty="0">
              <a:latin typeface="Calibri"/>
              <a:ea typeface="+mn-ea"/>
            </a:endParaRPr>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639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589494"/>
            <a:ext cx="9144000" cy="55400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001000" y="4766310"/>
            <a:ext cx="609600" cy="273844"/>
          </a:xfrm>
          <a:prstGeom prst="rect">
            <a:avLst/>
          </a:prstGeom>
        </p:spPr>
        <p:txBody>
          <a:bodyPr vert="horz" lIns="91440" tIns="45720" rIns="91440" bIns="45720" rtlCol="0" anchor="ctr"/>
          <a:lstStyle>
            <a:lvl1pPr algn="r">
              <a:defRPr sz="900">
                <a:solidFill>
                  <a:schemeClr val="bg1"/>
                </a:solidFill>
              </a:defRPr>
            </a:lvl1pPr>
          </a:lstStyle>
          <a:p>
            <a:fld id="{36839232-8DE6-4906-83C6-25E5FB93B92D}" type="slidenum">
              <a:rPr lang="en-US" smtClean="0"/>
              <a:pPr/>
              <a:t>‹#›</a:t>
            </a:fld>
            <a:endParaRPr lang="en-US"/>
          </a:p>
        </p:txBody>
      </p:sp>
      <p:pic>
        <p:nvPicPr>
          <p:cNvPr id="3" name="Picture 2">
            <a:extLst>
              <a:ext uri="{FF2B5EF4-FFF2-40B4-BE49-F238E27FC236}">
                <a16:creationId xmlns:a16="http://schemas.microsoft.com/office/drawing/2014/main" id="{958F3466-EEDF-4914-BC65-3C4DACD403C7}"/>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3539577" y="4760195"/>
            <a:ext cx="2064845" cy="212604"/>
          </a:xfrm>
          <a:prstGeom prst="rect">
            <a:avLst/>
          </a:prstGeom>
        </p:spPr>
      </p:pic>
    </p:spTree>
    <p:extLst>
      <p:ext uri="{BB962C8B-B14F-4D97-AF65-F5344CB8AC3E}">
        <p14:creationId xmlns:p14="http://schemas.microsoft.com/office/powerpoint/2010/main" val="16025696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589494"/>
            <a:ext cx="9144000" cy="55400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4"/>
          </p:nvPr>
        </p:nvSpPr>
        <p:spPr>
          <a:xfrm>
            <a:off x="8001000" y="4766310"/>
            <a:ext cx="609600" cy="273844"/>
          </a:xfrm>
          <a:prstGeom prst="rect">
            <a:avLst/>
          </a:prstGeom>
        </p:spPr>
        <p:txBody>
          <a:bodyPr vert="horz" lIns="91440" tIns="45720" rIns="91440" bIns="45720" rtlCol="0" anchor="ctr"/>
          <a:lstStyle>
            <a:lvl1pPr algn="r">
              <a:defRPr sz="900">
                <a:solidFill>
                  <a:schemeClr val="bg1"/>
                </a:solidFill>
              </a:defRPr>
            </a:lvl1pPr>
          </a:lstStyle>
          <a:p>
            <a:fld id="{36839232-8DE6-4906-83C6-25E5FB93B92D}" type="slidenum">
              <a:rPr lang="en-US" smtClean="0"/>
              <a:pPr/>
              <a:t>‹#›</a:t>
            </a:fld>
            <a:endParaRPr lang="en-US"/>
          </a:p>
        </p:txBody>
      </p:sp>
      <p:pic>
        <p:nvPicPr>
          <p:cNvPr id="3" name="Picture 2">
            <a:extLst>
              <a:ext uri="{FF2B5EF4-FFF2-40B4-BE49-F238E27FC236}">
                <a16:creationId xmlns:a16="http://schemas.microsoft.com/office/drawing/2014/main" id="{958F3466-EEDF-4914-BC65-3C4DACD403C7}"/>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3539578" y="4760195"/>
            <a:ext cx="2064845" cy="212604"/>
          </a:xfrm>
          <a:prstGeom prst="rect">
            <a:avLst/>
          </a:prstGeom>
        </p:spPr>
      </p:pic>
    </p:spTree>
    <p:extLst>
      <p:ext uri="{BB962C8B-B14F-4D97-AF65-F5344CB8AC3E}">
        <p14:creationId xmlns:p14="http://schemas.microsoft.com/office/powerpoint/2010/main" val="209185897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458949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91553"/>
              </a:solidFill>
              <a:latin typeface="Arial" panose="020B0604020202020204" pitchFamily="34" charset="0"/>
              <a:cs typeface="Arial" panose="020B0604020202020204" pitchFamily="34" charset="0"/>
            </a:endParaRPr>
          </a:p>
        </p:txBody>
      </p:sp>
      <p:sp>
        <p:nvSpPr>
          <p:cNvPr id="8" name="Rectangle 7"/>
          <p:cNvSpPr/>
          <p:nvPr userDrawn="1"/>
        </p:nvSpPr>
        <p:spPr>
          <a:xfrm>
            <a:off x="0" y="4589494"/>
            <a:ext cx="9144000" cy="55400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Slide Number Placeholder 5"/>
          <p:cNvSpPr>
            <a:spLocks noGrp="1"/>
          </p:cNvSpPr>
          <p:nvPr>
            <p:ph type="sldNum" sz="quarter" idx="4"/>
          </p:nvPr>
        </p:nvSpPr>
        <p:spPr>
          <a:xfrm>
            <a:off x="8001000" y="4766310"/>
            <a:ext cx="609600" cy="273844"/>
          </a:xfrm>
          <a:prstGeom prst="rect">
            <a:avLst/>
          </a:prstGeom>
        </p:spPr>
        <p:txBody>
          <a:bodyPr vert="horz" lIns="91440" tIns="45720" rIns="91440" bIns="45720" rtlCol="0" anchor="ctr"/>
          <a:lstStyle>
            <a:lvl1pPr algn="r">
              <a:defRPr sz="900">
                <a:solidFill>
                  <a:schemeClr val="bg1"/>
                </a:solidFill>
              </a:defRPr>
            </a:lvl1pPr>
          </a:lstStyle>
          <a:p>
            <a:fld id="{36839232-8DE6-4906-83C6-25E5FB93B92D}" type="slidenum">
              <a:rPr lang="en-US" smtClean="0"/>
              <a:pPr/>
              <a:t>‹#›</a:t>
            </a:fld>
            <a:endParaRPr lang="en-US"/>
          </a:p>
        </p:txBody>
      </p:sp>
      <p:pic>
        <p:nvPicPr>
          <p:cNvPr id="6" name="Picture 5">
            <a:extLst>
              <a:ext uri="{FF2B5EF4-FFF2-40B4-BE49-F238E27FC236}">
                <a16:creationId xmlns:a16="http://schemas.microsoft.com/office/drawing/2014/main" id="{FCDAEFF1-C53A-4108-999B-C5F9FAA1B00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39577" y="4759335"/>
            <a:ext cx="2064845" cy="214324"/>
          </a:xfrm>
          <a:prstGeom prst="rect">
            <a:avLst/>
          </a:prstGeom>
        </p:spPr>
      </p:pic>
    </p:spTree>
    <p:extLst>
      <p:ext uri="{BB962C8B-B14F-4D97-AF65-F5344CB8AC3E}">
        <p14:creationId xmlns:p14="http://schemas.microsoft.com/office/powerpoint/2010/main" val="1914021693"/>
      </p:ext>
    </p:extLst>
  </p:cSld>
  <p:clrMap bg1="lt1" tx1="dk1" bg2="lt2" tx2="dk2" accent1="accent1" accent2="accent2" accent3="accent3" accent4="accent4" accent5="accent5" accent6="accent6" hlink="hlink" folHlink="folHlink"/>
  <p:sldLayoutIdLst>
    <p:sldLayoutId id="2147483700" r:id="rId1"/>
    <p:sldLayoutId id="214748370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Google Shape;68;g2036f02611d_2_0"/>
          <p:cNvSpPr/>
          <p:nvPr/>
        </p:nvSpPr>
        <p:spPr>
          <a:xfrm>
            <a:off x="0" y="4589494"/>
            <a:ext cx="9144000" cy="554006"/>
          </a:xfrm>
          <a:prstGeom prst="rect">
            <a:avLst/>
          </a:prstGeom>
          <a:solidFill>
            <a:schemeClr val="dk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9" name="Google Shape;69;g2036f02611d_2_0"/>
          <p:cNvSpPr txBox="1">
            <a:spLocks noGrp="1"/>
          </p:cNvSpPr>
          <p:nvPr>
            <p:ph type="sldNum" idx="12"/>
          </p:nvPr>
        </p:nvSpPr>
        <p:spPr>
          <a:xfrm>
            <a:off x="8001000" y="4766310"/>
            <a:ext cx="609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0" marR="0" lvl="1" indent="0" algn="r" rtl="0">
              <a:spcBef>
                <a:spcPts val="0"/>
              </a:spcBef>
              <a:buNone/>
              <a:defRPr sz="900" b="0" i="0" u="none" strike="noStrike" cap="none">
                <a:solidFill>
                  <a:schemeClr val="lt1"/>
                </a:solidFill>
                <a:latin typeface="Arial"/>
                <a:ea typeface="Arial"/>
                <a:cs typeface="Arial"/>
                <a:sym typeface="Arial"/>
              </a:defRPr>
            </a:lvl2pPr>
            <a:lvl3pPr marL="0" marR="0" lvl="2" indent="0" algn="r" rtl="0">
              <a:spcBef>
                <a:spcPts val="0"/>
              </a:spcBef>
              <a:buNone/>
              <a:defRPr sz="900" b="0" i="0" u="none" strike="noStrike" cap="none">
                <a:solidFill>
                  <a:schemeClr val="lt1"/>
                </a:solidFill>
                <a:latin typeface="Arial"/>
                <a:ea typeface="Arial"/>
                <a:cs typeface="Arial"/>
                <a:sym typeface="Arial"/>
              </a:defRPr>
            </a:lvl3pPr>
            <a:lvl4pPr marL="0" marR="0" lvl="3" indent="0" algn="r" rtl="0">
              <a:spcBef>
                <a:spcPts val="0"/>
              </a:spcBef>
              <a:buNone/>
              <a:defRPr sz="900" b="0" i="0" u="none" strike="noStrike" cap="none">
                <a:solidFill>
                  <a:schemeClr val="lt1"/>
                </a:solidFill>
                <a:latin typeface="Arial"/>
                <a:ea typeface="Arial"/>
                <a:cs typeface="Arial"/>
                <a:sym typeface="Arial"/>
              </a:defRPr>
            </a:lvl4pPr>
            <a:lvl5pPr marL="0" marR="0" lvl="4" indent="0" algn="r" rtl="0">
              <a:spcBef>
                <a:spcPts val="0"/>
              </a:spcBef>
              <a:buNone/>
              <a:defRPr sz="900" b="0" i="0" u="none" strike="noStrike" cap="none">
                <a:solidFill>
                  <a:schemeClr val="lt1"/>
                </a:solidFill>
                <a:latin typeface="Arial"/>
                <a:ea typeface="Arial"/>
                <a:cs typeface="Arial"/>
                <a:sym typeface="Arial"/>
              </a:defRPr>
            </a:lvl5pPr>
            <a:lvl6pPr marL="0" marR="0" lvl="5" indent="0" algn="r" rtl="0">
              <a:spcBef>
                <a:spcPts val="0"/>
              </a:spcBef>
              <a:buNone/>
              <a:defRPr sz="900" b="0" i="0" u="none" strike="noStrike" cap="none">
                <a:solidFill>
                  <a:schemeClr val="lt1"/>
                </a:solidFill>
                <a:latin typeface="Arial"/>
                <a:ea typeface="Arial"/>
                <a:cs typeface="Arial"/>
                <a:sym typeface="Arial"/>
              </a:defRPr>
            </a:lvl6pPr>
            <a:lvl7pPr marL="0" marR="0" lvl="6" indent="0" algn="r" rtl="0">
              <a:spcBef>
                <a:spcPts val="0"/>
              </a:spcBef>
              <a:buNone/>
              <a:defRPr sz="900" b="0" i="0" u="none" strike="noStrike" cap="none">
                <a:solidFill>
                  <a:schemeClr val="lt1"/>
                </a:solidFill>
                <a:latin typeface="Arial"/>
                <a:ea typeface="Arial"/>
                <a:cs typeface="Arial"/>
                <a:sym typeface="Arial"/>
              </a:defRPr>
            </a:lvl7pPr>
            <a:lvl8pPr marL="0" marR="0" lvl="7" indent="0" algn="r" rtl="0">
              <a:spcBef>
                <a:spcPts val="0"/>
              </a:spcBef>
              <a:buNone/>
              <a:defRPr sz="900" b="0" i="0" u="none" strike="noStrike" cap="none">
                <a:solidFill>
                  <a:schemeClr val="lt1"/>
                </a:solidFill>
                <a:latin typeface="Arial"/>
                <a:ea typeface="Arial"/>
                <a:cs typeface="Arial"/>
                <a:sym typeface="Arial"/>
              </a:defRPr>
            </a:lvl8pPr>
            <a:lvl9pPr marL="0" marR="0" lvl="8" indent="0" algn="r" rtl="0">
              <a:spcBef>
                <a:spcPts val="0"/>
              </a:spcBef>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70" name="Google Shape;70;g2036f02611d_2_0"/>
          <p:cNvPicPr preferRelativeResize="0"/>
          <p:nvPr/>
        </p:nvPicPr>
        <p:blipFill rotWithShape="1">
          <a:blip r:embed="rId4">
            <a:alphaModFix/>
          </a:blip>
          <a:srcRect/>
          <a:stretch/>
        </p:blipFill>
        <p:spPr>
          <a:xfrm>
            <a:off x="3539577" y="4759335"/>
            <a:ext cx="2064845" cy="214324"/>
          </a:xfrm>
          <a:prstGeom prst="rect">
            <a:avLst/>
          </a:prstGeom>
          <a:noFill/>
          <a:ln>
            <a:noFill/>
          </a:ln>
        </p:spPr>
      </p:pic>
    </p:spTree>
    <p:extLst>
      <p:ext uri="{BB962C8B-B14F-4D97-AF65-F5344CB8AC3E}">
        <p14:creationId xmlns:p14="http://schemas.microsoft.com/office/powerpoint/2010/main" val="495520679"/>
      </p:ext>
    </p:extLst>
  </p:cSld>
  <p:clrMap bg1="lt1" tx1="dk1" bg2="dk2" tx2="lt2" accent1="accent1" accent2="accent2" accent3="accent3" accent4="accent4" accent5="accent5" accent6="accent6" hlink="hlink" folHlink="folHlink"/>
  <p:sldLayoutIdLst>
    <p:sldLayoutId id="2147483703" r:id="rId1"/>
    <p:sldLayoutId id="214748370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589494"/>
            <a:ext cx="9144000" cy="55400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001000" y="4766310"/>
            <a:ext cx="609600" cy="273844"/>
          </a:xfrm>
          <a:prstGeom prst="rect">
            <a:avLst/>
          </a:prstGeom>
        </p:spPr>
        <p:txBody>
          <a:bodyPr vert="horz" lIns="91440" tIns="45720" rIns="91440" bIns="45720" rtlCol="0" anchor="ctr"/>
          <a:lstStyle>
            <a:lvl1pPr algn="r">
              <a:defRPr sz="900">
                <a:solidFill>
                  <a:schemeClr val="bg1"/>
                </a:solidFill>
              </a:defRPr>
            </a:lvl1pPr>
          </a:lstStyle>
          <a:p>
            <a:fld id="{36839232-8DE6-4906-83C6-25E5FB93B92D}" type="slidenum">
              <a:rPr lang="en-US" smtClean="0"/>
              <a:pPr/>
              <a:t>‹#›</a:t>
            </a:fld>
            <a:endParaRPr lang="en-US"/>
          </a:p>
        </p:txBody>
      </p:sp>
      <p:pic>
        <p:nvPicPr>
          <p:cNvPr id="3" name="Picture 2">
            <a:extLst>
              <a:ext uri="{FF2B5EF4-FFF2-40B4-BE49-F238E27FC236}">
                <a16:creationId xmlns:a16="http://schemas.microsoft.com/office/drawing/2014/main" id="{958F3466-EEDF-4914-BC65-3C4DACD403C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39577" y="4759335"/>
            <a:ext cx="2064845" cy="214324"/>
          </a:xfrm>
          <a:prstGeom prst="rect">
            <a:avLst/>
          </a:prstGeom>
        </p:spPr>
      </p:pic>
    </p:spTree>
    <p:extLst>
      <p:ext uri="{BB962C8B-B14F-4D97-AF65-F5344CB8AC3E}">
        <p14:creationId xmlns:p14="http://schemas.microsoft.com/office/powerpoint/2010/main" val="160491276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458949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91553"/>
              </a:solidFill>
              <a:latin typeface="Arial" panose="020B0604020202020204" pitchFamily="34" charset="0"/>
              <a:cs typeface="Arial" panose="020B0604020202020204" pitchFamily="34" charset="0"/>
            </a:endParaRPr>
          </a:p>
        </p:txBody>
      </p:sp>
      <p:sp>
        <p:nvSpPr>
          <p:cNvPr id="8" name="Rectangle 7"/>
          <p:cNvSpPr/>
          <p:nvPr userDrawn="1"/>
        </p:nvSpPr>
        <p:spPr>
          <a:xfrm>
            <a:off x="0" y="4589494"/>
            <a:ext cx="9144000" cy="554006"/>
          </a:xfrm>
          <a:prstGeom prst="rect">
            <a:avLst/>
          </a:prstGeom>
          <a:solidFill>
            <a:srgbClr val="BCBE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Slide Number Placeholder 5"/>
          <p:cNvSpPr>
            <a:spLocks noGrp="1"/>
          </p:cNvSpPr>
          <p:nvPr>
            <p:ph type="sldNum" sz="quarter" idx="4"/>
          </p:nvPr>
        </p:nvSpPr>
        <p:spPr>
          <a:xfrm>
            <a:off x="8001000" y="4766310"/>
            <a:ext cx="609600" cy="273844"/>
          </a:xfrm>
          <a:prstGeom prst="rect">
            <a:avLst/>
          </a:prstGeom>
        </p:spPr>
        <p:txBody>
          <a:bodyPr vert="horz" lIns="91440" tIns="45720" rIns="91440" bIns="45720" rtlCol="0" anchor="ctr"/>
          <a:lstStyle>
            <a:lvl1pPr algn="r">
              <a:defRPr sz="900">
                <a:solidFill>
                  <a:schemeClr val="tx1"/>
                </a:solidFill>
              </a:defRPr>
            </a:lvl1pPr>
          </a:lstStyle>
          <a:p>
            <a:fld id="{36839232-8DE6-4906-83C6-25E5FB93B92D}" type="slidenum">
              <a:rPr lang="en-US" smtClean="0"/>
              <a:pPr/>
              <a:t>‹#›</a:t>
            </a:fld>
            <a:endParaRPr lang="en-US"/>
          </a:p>
        </p:txBody>
      </p:sp>
      <p:pic>
        <p:nvPicPr>
          <p:cNvPr id="3" name="Picture 2">
            <a:extLst>
              <a:ext uri="{FF2B5EF4-FFF2-40B4-BE49-F238E27FC236}">
                <a16:creationId xmlns:a16="http://schemas.microsoft.com/office/drawing/2014/main" id="{6FAB73C8-E241-4863-81B1-A45014142C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53394" y="4760770"/>
            <a:ext cx="2037212" cy="211455"/>
          </a:xfrm>
          <a:prstGeom prst="rect">
            <a:avLst/>
          </a:prstGeom>
        </p:spPr>
      </p:pic>
    </p:spTree>
    <p:extLst>
      <p:ext uri="{BB962C8B-B14F-4D97-AF65-F5344CB8AC3E}">
        <p14:creationId xmlns:p14="http://schemas.microsoft.com/office/powerpoint/2010/main" val="2538182528"/>
      </p:ext>
    </p:extLst>
  </p:cSld>
  <p:clrMap bg1="lt1" tx1="dk1" bg2="lt2" tx2="dk2" accent1="accent1" accent2="accent2" accent3="accent3" accent4="accent4" accent5="accent5" accent6="accent6" hlink="hlink" folHlink="folHlink"/>
  <p:sldLayoutIdLst>
    <p:sldLayoutId id="2147483710" r:id="rId1"/>
    <p:sldLayoutId id="214748371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458949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91553"/>
              </a:solidFill>
              <a:latin typeface="Arial" panose="020B0604020202020204" pitchFamily="34" charset="0"/>
              <a:cs typeface="Arial" panose="020B0604020202020204" pitchFamily="34" charset="0"/>
            </a:endParaRPr>
          </a:p>
        </p:txBody>
      </p:sp>
      <p:sp>
        <p:nvSpPr>
          <p:cNvPr id="8" name="Rectangle 7"/>
          <p:cNvSpPr/>
          <p:nvPr userDrawn="1"/>
        </p:nvSpPr>
        <p:spPr>
          <a:xfrm>
            <a:off x="0" y="4589494"/>
            <a:ext cx="9144000" cy="55400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Slide Number Placeholder 5"/>
          <p:cNvSpPr>
            <a:spLocks noGrp="1"/>
          </p:cNvSpPr>
          <p:nvPr>
            <p:ph type="sldNum" sz="quarter" idx="4"/>
          </p:nvPr>
        </p:nvSpPr>
        <p:spPr>
          <a:xfrm>
            <a:off x="8001000" y="4766310"/>
            <a:ext cx="609600" cy="273844"/>
          </a:xfrm>
          <a:prstGeom prst="rect">
            <a:avLst/>
          </a:prstGeom>
        </p:spPr>
        <p:txBody>
          <a:bodyPr vert="horz" lIns="91440" tIns="45720" rIns="91440" bIns="45720" rtlCol="0" anchor="ctr"/>
          <a:lstStyle>
            <a:lvl1pPr algn="r">
              <a:defRPr sz="900">
                <a:solidFill>
                  <a:schemeClr val="bg1"/>
                </a:solidFill>
              </a:defRPr>
            </a:lvl1pPr>
          </a:lstStyle>
          <a:p>
            <a:fld id="{36839232-8DE6-4906-83C6-25E5FB93B92D}" type="slidenum">
              <a:rPr lang="en-US" smtClean="0"/>
              <a:pPr/>
              <a:t>‹#›</a:t>
            </a:fld>
            <a:endParaRPr lang="en-US"/>
          </a:p>
        </p:txBody>
      </p:sp>
      <p:pic>
        <p:nvPicPr>
          <p:cNvPr id="6" name="Picture 5">
            <a:extLst>
              <a:ext uri="{FF2B5EF4-FFF2-40B4-BE49-F238E27FC236}">
                <a16:creationId xmlns:a16="http://schemas.microsoft.com/office/drawing/2014/main" id="{ABD2CAEB-1CCF-4F9C-A82C-15E6270C52F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39577" y="4759335"/>
            <a:ext cx="2064845" cy="214324"/>
          </a:xfrm>
          <a:prstGeom prst="rect">
            <a:avLst/>
          </a:prstGeom>
        </p:spPr>
      </p:pic>
    </p:spTree>
    <p:extLst>
      <p:ext uri="{BB962C8B-B14F-4D97-AF65-F5344CB8AC3E}">
        <p14:creationId xmlns:p14="http://schemas.microsoft.com/office/powerpoint/2010/main" val="333893372"/>
      </p:ext>
    </p:extLst>
  </p:cSld>
  <p:clrMap bg1="lt1" tx1="dk1" bg2="lt2" tx2="dk2" accent1="accent1" accent2="accent2" accent3="accent3" accent4="accent4" accent5="accent5" accent6="accent6" hlink="hlink" folHlink="folHlink"/>
  <p:sldLayoutIdLst>
    <p:sldLayoutId id="2147483713" r:id="rId1"/>
    <p:sldLayoutId id="214748371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s://www.lgbtagingcenter.org/resources/resource.cfm?r=897"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www.lgbtagingcenter.org/" TargetMode="External"/><Relationship Id="rId5" Type="http://schemas.openxmlformats.org/officeDocument/2006/relationships/hyperlink" Target="https://www.lgbtagingcenter.org/resources/resource.cfm?r=895" TargetMode="External"/><Relationship Id="rId4" Type="http://schemas.openxmlformats.org/officeDocument/2006/relationships/hyperlink" Target="https://www.lgbtagingcenter.org/resources/resource.cfm?r=896"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svg"/><Relationship Id="rId2" Type="http://schemas.openxmlformats.org/officeDocument/2006/relationships/notesSlide" Target="../notesSlides/notesSlide14.xml"/><Relationship Id="rId1" Type="http://schemas.openxmlformats.org/officeDocument/2006/relationships/slideLayout" Target="../slideLayouts/slideLayout33.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8.svg"/><Relationship Id="rId4" Type="http://schemas.openxmlformats.org/officeDocument/2006/relationships/image" Target="../media/image23.svg"/><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hyperlink" Target="mailto:swayland@sageusa.org" TargetMode="External"/><Relationship Id="rId7" Type="http://schemas.openxmlformats.org/officeDocument/2006/relationships/hyperlink" Target="http://www.alz.org/"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hyperlink" Target="mailto:sllovegreen@alz.org" TargetMode="External"/><Relationship Id="rId5" Type="http://schemas.openxmlformats.org/officeDocument/2006/relationships/hyperlink" Target="http://www.lgbtagingcenter.org/" TargetMode="External"/><Relationship Id="rId4" Type="http://schemas.openxmlformats.org/officeDocument/2006/relationships/hyperlink" Target="http://www.sageusa.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lgbtagingcenter.org/resources/resource.cfm?r=896"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653" y="1466850"/>
            <a:ext cx="6858000" cy="1790700"/>
          </a:xfrm>
        </p:spPr>
        <p:txBody>
          <a:bodyPr>
            <a:normAutofit/>
          </a:bodyPr>
          <a:lstStyle/>
          <a:p>
            <a:pPr algn="ctr"/>
            <a:r>
              <a:rPr lang="en-US" sz="4800" dirty="0">
                <a:solidFill>
                  <a:srgbClr val="465D8A"/>
                </a:solidFill>
              </a:rPr>
              <a:t>Welcoming &amp; Affirming LGBTQ Older Adults</a:t>
            </a:r>
          </a:p>
        </p:txBody>
      </p:sp>
      <p:sp>
        <p:nvSpPr>
          <p:cNvPr id="7" name="Subtitle 6"/>
          <p:cNvSpPr>
            <a:spLocks noGrp="1"/>
          </p:cNvSpPr>
          <p:nvPr>
            <p:ph type="subTitle" idx="1"/>
          </p:nvPr>
        </p:nvSpPr>
        <p:spPr>
          <a:xfrm>
            <a:off x="1143653" y="3313972"/>
            <a:ext cx="6858000" cy="1241822"/>
          </a:xfrm>
        </p:spPr>
        <p:txBody>
          <a:bodyPr vert="horz" lIns="68579" tIns="34289" rIns="68579" bIns="34289" rtlCol="0" anchor="t">
            <a:normAutofit fontScale="92500" lnSpcReduction="10000"/>
          </a:bodyPr>
          <a:lstStyle/>
          <a:p>
            <a:pPr algn="ctr"/>
            <a:r>
              <a:rPr lang="en-US" sz="1500" dirty="0"/>
              <a:t>Presented by</a:t>
            </a:r>
          </a:p>
          <a:p>
            <a:pPr algn="ctr"/>
            <a:r>
              <a:rPr lang="en-US" sz="1500" dirty="0"/>
              <a:t>Sarah Lovegreen</a:t>
            </a:r>
          </a:p>
          <a:p>
            <a:pPr algn="ctr"/>
            <a:r>
              <a:rPr lang="en-US" sz="1500" dirty="0"/>
              <a:t>&amp;</a:t>
            </a:r>
          </a:p>
          <a:p>
            <a:pPr algn="ctr"/>
            <a:r>
              <a:rPr lang="en-US" sz="1500" dirty="0"/>
              <a:t> Sherrill Wayland</a:t>
            </a:r>
          </a:p>
          <a:p>
            <a:endParaRPr lang="en-US" dirty="0"/>
          </a:p>
        </p:txBody>
      </p:sp>
      <p:sp>
        <p:nvSpPr>
          <p:cNvPr id="155650" name="AutoShape 2" descr="data:image/png;base64,%20iVBORw0KGgoAAAANSUhEUgAAAIYAAABJCAYAAAGPwG5mAAAAAXNSR0IArs4c6QAAAARnQU1BAACxjwv8YQUAAAAJcEhZcwAADsMAAA7DAcdvqGQAAEEmSURBVHhe7b0FYFTH9j8+657dTXbj7sQIIUhwCVCKQ7EADyuUUiiUFijQh9WgtKS4a3ANngAhngARIsRdNraRdd+9/5kbabC+vvdrn3z/fMJw547fmTNnzhlb8GeAgP67MOaYCllmRy9hJn0fO3fgxmGxBAJBhPwQLow+pgp7uIR59+PLWKtGCyxoNBAnYID+VRJA49ABEQUiEYkMl2EejMujTmB8d36IQaXtd2fqRSxp+6P7jbmN6+hcOgOFMwEMGgD/x9ArXgQT/MNLEv/36DtDvx0zAff4HXyx5g5WVNkKvJ0tQFOLAvSzYYESHWgvieNIz6fRqyKVVyaffmzSmLzyIjJ+uDbmFJb0zWMpdM9+uPp2Dgo3dIjraiaNDEaP9viKb8YAQd5WDSOGu6/GS9KJK6NOYlxv87Qx+yb3bcpvCnoZkZHoN7f3IKGPsBHWUV3kwguYVGsAfBoJJFpyQL+KNkBmUzpidyB155NdGIYxYtbf23p7/qWam7POqW/PvYTdmXe5siMIWPbZjQoYhrp168OKgjsvH3Y4/4kYNvFUy4btj6I6XkF8UtWOKfMulXe84gg/nBQiEomY0bFlG7bueJKN3BJTqnbgnv8VwFsHVpQVrP1GZC+PKVniOtLjGLJ3BwxDOzsvQkMjE0GGlRngGEzAq6wV2PZ38sPpJHlbzLVzgw9jkrrWcAqTMuzBZzcbr4w9iUlrWrYmbnsYbcIwJxSunVp/A8y4/Xlt1GmM62eeMCp84lDc5R1AJRk79YyGD/sKCcYlUUhgojUDVFlz/QiXhx/HiDySis5hyGHfSDIZTCx5leQDh2EuRXxXi2NGAzDvtaTPbpirZOrM8wZfSHjSFo0Vj09rGUojWmB97QWvUCwCzNEfPtBnlsGICvhuD5+1qCRn5kRoqLAYL2y57XVSCuukt43fK4nEfnwHa5VIqkk0osl1lFea//zen+VderHMb3bQt8h/6fLICk8P81KFVOPOYtFqBtMJDv1XDnHBI/8/Y/zs840fzowonjjnQm6HEzh0+vkVWHwipGLT3GU38AaZMu9C8oZtj249yxD9hN5PXCtyvXD95Qhk/1PwRsX+mZg++wJGhE3k52NZ8M3Gkb3WrLmrQe5cLr1iqq9A3Vba4jN0Qyhehq6CXJt0GqNgZCDsawsq7hUBOp8B+nw9KKwxu2EFy4pD6TE94Mu7C6/cpBtoFs1NYsBzM8/94OBURJ/rolffbtSIleGTL4Th6SFquLPksqZFo8MzQD2FQyKDeAETeePU4VsnA0aNEdAhv+e7CV+lkj8LsCCEuLhKqwNHUuqJkDR7eAryZnwUPO7YsSScP/J49OpJPgKNtLTFUzvUz4qqs27FC3Jv2mVMjakV/daOHJjxU3w204l9WSfT9rQMtL/vOsK9wsLX8sCjVbfLxfkNTnQSnTAtej6hKq7sQdGt3F7m7sKk+nSRIyBiK0I2jnQUuAmuoRpZ8+VdTUFFCyDCbs5l04CNgI2PMQio5wYL6MCWTADxKgw4u/L+shqh3V50SSPR6vGmocBaYZNJIMGSjfujpvGplgKjtr1pzJ157UztbTg37DDeXWqf1068MvGU/vyQI9jVD09hz/cnnYYZCeCwJL85I6L01pyLVemHUhfcW3y1Kis6i4VHhkBDNUrgN4Mn9xtQCaF5w/2/AvALKYtW3Y5A9r1Hnh5Cz8gHBWvRsztgOO7Gb5/g4bbufBJx6GTaJ7cflTlu2xUXEX4odS8eCOLAsdSZHVawfO3dMxhm8i8oFuMyy+3HpWMTEuqEyF5aKh65duujfciON82U+dd1MJfymKTy0dfv5s+AGfLSX9SNRH4IE2Zd2PbZ+jvDvEOOSNQarQoVKDWtNuRRfNnCiaPcqotLW+Z+8WnI5yhsyuNqO60GK+k1/LAqKqrEwWTEWvqOOZtTLZL5If9bt/Mstux+WIjsk+bfeCxulguQ/b8Cf0mPQXjwoNLm9LmUOkSGV86HEdati8L0ej3uFx4+gRD/42OMxWGB4BUh7WP4g3nXVCqV0ogpjCTfRb1+6jGz11bkHrfxXsSwH8bNuzv1Mjb+xsx3FrgypuQh7DG6j679bTx6j/viPiaTy4EESskI5nQaiLfA5V4cQ1vUQNmshCIEAAw+s50uxkZ8xOTYc03BG4YmMKz5R2C7L61NqVwrSq6ZW5VUZStrk4Lo5TeU8ZsfnmnOa9oUtSIyJ/bju9i10FPY9bGnMeeRHqMxE0bFc4BA0jTqikhuaTevdkv0jmQYZJAdL0Th5dzFzkPd5iRvfzwm41iCUVLZ6q9okE+jkCig4kHBcyjeA41cByw8BSwLH+ELx8GuUmmzBOhNemAymkDu2YxpVDbNHs/hX8BfQhNJsPYUCqPwVMTTLFQTyz8Osbl/v7C+kyZmzuxrrY3NbWCyWUDtwbMlvDyZcbcitrifSqQSzHyy+E8p1OYtsZhUJgclVW34u5ezORC3KHE7gtCCBQYxCcAI7ckKEyD7Leo9/tK4E3oan4YHSD+YvLctq3mluLwR9Jjds6jwfI6X0McKWPa2vuW/oM/Ue4uuLJRVSY9TGVSpARjZLCaLZKIDIC9vA3OTP/2XPoKYsDa6mmfGI+vatOD5vuSdoriqlVQ7eg7bhqOuvlbixbc3B9LCVsC25Yofr7lTqGpV7SBhRPDRvQU8koZAMlFNTbo6FbBxt+tIEiogQ11XDxvmuhkpXQwqGVfALPgswDOjQ8MAQ4e7rubSqcCazwHDh7m9qoj9WYhZeQeTKxRABkdWBC6NApIsu8Y6MKhJCTSwmyKKpPE6lNvXUZ9WPzzumwclj9feu4zeFU2KINhtXaGxhIaR+N3jc/DpBQ0eHz57thU1BiI7QvuI2j5etptXuyj+jj4fGmR/ayFK7uVsJjKwAf7zgxdfnnhK+XBl5O3ymHJl1PLI5ReHH1W1FojnwD5edOmD4/qzgw9il8eeiKp4WP63juj/NN7ZHDfDzsvM+GYi99l+OzMPJB9n23AvGDS6YTqpxugx1e9ZQ1qtjUIkc+B7WLS1FjSZmw208x++Yni7SAURHV1qefN2zjNkP3xgqst338VWGgx6vEq2bh3t8nRfQgWdxSQELgp2Rm7v0YXvf0k4lpRUEoLskMhcr90umIZ7QIQfeoYLMwirN0VFYFgb79mz6iFIuEFuW3fGRWyDBg/QgVtRBSvRs0mq8Vy9IeoUst+4m7f/4ZPSH5E9/FDKz+i5YGUkTA8TgA3fx41CDuev5MxBz18Pp9z6YkPUZmRH6D/mFN6OS7+4HdXUpLBJzagNP3Y2Y+H6bY++i4+vxBXGqzfzBqMnwu4DKRMmzLmAT9B8vuH+LwnJFbhq99Xm6IYfwxNyR04+bRo87kTp1PmXmvLzK21y8hrDiT9sHPp45sdXH+45kXMOBc7PpH6U8Lx6A7IjwJKCcTPObft52/h5y7++t+yTNY9WA8hwa+plxshHhbEoDBoQ8cAQ1+/lXxna13Xh06c19mnZsjVnL2fhrBgmg3fMmMgFRCKBCNavHLRu/8m8ZT8dyIXp/RfgnV30vxmJiTn8e4/qD5OIBDhIw2bATAQXZ75o8cK+X8KWoxw8+OycwQAVnm7gcGhNixb1WVUeU/yzvFZqZ4JxaCwm0We6/4yOIP87lQE/klQZXzKTCAh6lYnA/+7osyMkUocnhKuTee7C0e7fkhlkyq/XCs4bjUhWaKdF9JkW5oymvw1z/rS5om1PW0UrLoPRGXRgN8BhstGgo5nRBVFvVMa1caeh4qwG7uO9Lwh6WGnEWQ2LBnwzgpAfkRak1YHPWAJWseckn52ZJ1M9yq4WFnPc+BtkjbrdbGuCL8uCO2vIllHb4eiirHhY/JOqVc2gODM2Fe99zjfoMHrID6MN4ue1X/NcLE7ZD3ROST+S7E2mkL+g0+k5XrMDDsF4psiwC5heo380/cb80R1FwgErgxa75p5GIVfg39faMTnRCTRJwSKTodYOuiYqugNpxoFSDdArdfjEBQISt2lQDMeMGDD3tHxTUyZAfX74rxN6lUQWhNXGVyzCRWNYkJaStouScvEH6fuSdlTEFR81BeRUYloTYPGY5QOW9tnbe8mAgaL4ynUwCb/Iyecw0dMqe1Fm5fm0dbHSoT+OZBs0xkJ5uWxDQ0Zd88v9Gcnw4+jSMsnRlvzGcenHUvffnBXxSXsJ/nN4hTKyT2dsN6h1Wgqb2uw3x/1a5sG8FeZeApNLqMcPT3+JO8m24hj1akMyZsAWBn3af3DJzfyFsjrJpqCp/v0zbuR+QiQRMZYNR+I1yfdQ1pFnETCssOfHfb4qjXwZrFHobIgUIsGgMQAUzmGAS1NZbGFvjiXXTafQ7le1KD72mxcUVXariAebnuA0yum6wMu2oKNoOGXknchokCuViBMTEp5VcdFsUbsnANYClsHD1UIB2xJcrpHy8Gbv3k2oJNMwS5ZMVSfnKJsUeAcjwn4m6GklQZTBt+eH4KmlHUrpq1frDciO4BBgb3AIdcPHpP8WoMrYtj1ZI4fdxGQygYKKJlyh6wSXDfu/JRd+NgHUNbZ2a+b2SoHdEQihnO1E1ANbSrunEdZqqo4CCCYMODma+XdFQdNsOqrh2pSLc6ZfGnMc49iblYw7McOzKa/hx9iv739OZ9L0vT8fOtxEMDVl/JpQqFNBRdFdaBgZPn7gi8NPj5fcKehp7mihCz000eHh0shGrVajdw71kJdHF/NZVpxPjFrj91qZRmjhJXzSVtbce/zJGd63510q0LSpuZCSzvVc0ndF1LKbzdLaNorjMNfDA9YO/7KjaDhQZWzZGtdeGfAj0NIQmr7rBJrGg9SBV0bnVF53oGk9c6iEuEIdGk3tISDOkaSCZIYqw53/G89AtYwZTTpk10Mlwtzbqqi5SHznyao7X0NmV2IdYv8Qa9Rl1idXuEHtqNzMgstuyqjjlUYV3sy/nB0y8/4iFl3A5MWvjmqyGWD3SF4nMwv4W7CDsVnPUonl5A8OTHZW1sqYPRf1jZtwaqbttSln0vUqnfmHlxa4wrT095dek2okKq7jEJcbbHPOGliJrzBQBCPUyDvN64CV1eWH94wOdNo7/VFFdgLZuqeHV5G8QW4FffBQbCJbpSKpeNVPCq28pwdlojDl9wvcMY1O4j4tsKntRQWPF+hMKX9Q5Ow61qsUViKuDZc9Kuxj4WVdxnPkQRoFoCq2NJjrJignUUmUzrRxwKbjWHPwBR95ab1lc7HcznmsRy5Mx1CfVW+prGmzdBvfoxi+4w3TCfgxJE2rciFGIOplcg1v5fr7v5I6eQZMNCjQpn7Fwj5fk0gU6qbvnxwzmYx4BSDiwTACsBQyxWuW9V9T8qR4Z0uR2BbFojEZoNfHfcJg49NYFvrI3+jsD6LscdmoxsTKhwBqoAxn1i8EImFi4Mf9PDu8fxf1yaWWLZXybX5zen3a4fSHgbpJzOd3NAqo/qKaReuW3QuPJpmZZBLUNjF8LfN1oKE1oFUFDEo9PvGMAyZAM6fjQ6vAzfyfmw1/svbulbr02unmNBb3w6h5sqq7OfyWWuV2rURNrkupXcayZ9fzBDylTKI8Jclv+p7bQyCRVDTrLO2tLJ2X+Pqk/f1JPhQM6z0m+sSyBayzxZfyo6i29GSiDgv2mOW/OSs8dSdVCAsnNwGXaV5b/cKCtnVk/W+pjLeq7e+Ca6h3GhKA+SMcDsPCMZuqZd9B3tOjIrZsMl1AbxxzYIoX14bvPmrP+PMEKhENXUdcRnlF1ReJgHOQs4zKZWCWvlYGjUgZVvao6BcNHGc/ODBljHWIA41tzn6mw/RiApnYMOH6bEL3ikCA3UYbum8iYfKpMAJ9wQDbOxgZ3CX8ZjIdLBKR34STYXQCRgUGHeEVYzJjVSB/rxmB+dYhTgAZ91E+YPLJMMKUM3MIgzePzevI6j3e4z3+AWD/pwyfdF61dWdsdPiBpJm+A49g96IKFiK/oeNPNvcbdRwfGleuvb/9663RXVs6OtFn1Mnfhk4ImJ5F4LAT2ImIzM0nz2ee3bwjNhq5Hzv7fOH85TeqHjwu3hs69Yw8I0t0Kja7xv78tZz9/UcdqztxLuPmzbt5P+CJvIbQKWewQePOdAkYDx8W2AaNOIt9+c2DGYdOPz8Ey/4cuaOtJGu+iWpA9l17k3IChh7DYmNFgl17n7oMHHu8FLnHJld+5DfoCPbDr0kfbt0Rd/PI6bSjyB1noOu2xwwyN6eZtq4fPuaLzwZdnjHRI3T/iXR8AQ8OnYSnDxeTJ8272ihTaT8DpDd5Lon46qC0asODq0vm+N0O8LY4n1/cJLh+u2g0rCAhEZBAS5u69ciZ5zHO9vzMu9HFQcN7OtTO+ShghbubhQ0UqcOnjPfd2JFMFz5acMVobcXODQ6wLP9geoQauaW/FF+fMMo+YuHKD+7X1Mrdbt4v6oMHhiB2lMdgMhEDepjPvnA741F+ScO9Trlk157EXQd3jVlqxTErNJqMgsioqiW4RydgYanjZpwP7dF/b+jly5k+Hc7go4WXh0I/PJXjEdleP+6J64V7dMPUeZdCB405Edp/zJHQuStu4fNveaVNHv6DDoYGDz0SKmptdURuFyIzbAeNaw8379PIUOTWidVfPwiNja3gdbx2IS6pbPCGLY8DOl7Bth/i+hw8+rQ/st+9m+eE5zHySGhNjRKfo4hNrXD+dlf8EGQ/eCq9/1dbYq2RHTOZhDOXXB2A7AinrrwI9AjeHTpy4plQDDP9tpz2Hu14lb7/R3DuYlZ4QVET3uIIFDKZuGXT8M+hLNIYEfHi59ZWJb50hCgaAvIzAmHVqoGzoLbrknM2fSd0M6JpP4GXdZZDiFPXFrX/ycr4aXdCcUZGrUfHK6BSqeDsyWnu8CPLfvopPq++XtbVzRGgO9i9ezxBq9UGpe1OyTAifRVWkU0vuyjPsT3GdgR7+8LRfyOa8xv6V8WVTK9MKPuIYTRxaPBrOg3JYAC6AnFf5EchAjOof8NWblfS0BM1eQ30kxQ2hxo0UBzXweqAIrlBa7CuiiufXp1SGoby6KKMpG8fH6lKKJ+HatFnes8djbmiwS1FzQMJJAI2+/7Hvy0GdgCSoCBlxePagQdG0RE53px2zmThZxkzdPuYVxjjPwOo1qsIegIh6MvBfJfhLvjOr06k/BJ3tSW/4SNUPoVOD3SmV9V4CzqqFgBecqighdptprgDw1rU+Mq/Sqzs+moqkwYoTDIQ2FuC/luHE7ooY9DfQz9h23AqaGw6oz62atvoPZPHCOyEDNeP/R2rq6sZOecyv8yB47EoucIbfXzStzHnFAo5LXJihFfZozJ379kB+1yGue5CaT3dG+/y4vjzY9WxpbPQe+RHEV6Riy57vTyXGVYamf8zjE+EhlXxuHhX9pn040k7H+Iq9cDNIz7E9GjR+k1AzR9+PtrOgAE0tqEPe9W0+70LeDz4hyqz06BKweNhKIXXugnKZvT+SXfEtWIQs/7uOYNRD1h6FgaStarWoqa1DS9ElsnfxqJ5SRIJI7ho1BoQsn7oNzxnzqCcE+kra57VnBDnNEyuvFVSzrZmPUz5NvZi1vHnV3hugseqamlhS6mY8uzXxC8Tf3y87NEXtyoKrucuhxqvSZEua99ybfzPdts3Micxqc9chnlIW3PEs1UyFSAbxETMnrjdqDVQTHpskh6SKKxVg6JZHssx44CmksYUCyH1Jo1Fw2s641BKqBEzAo/xvldpAgZoKWrqTyATngMoCA3ZMjqCTqcDQ5vWYB/i+gnLgmUiysASnfaVeZz/GLoqozq+eohBpedVPykJ6bUu1BvTYUAN9X+mhdCUve/ZZqhtQxcM3zF9a95FAyR0DaIMqL4vk7YY3NBUoUIkae29apCMYIIqs8k0QdeqBXRz1hOMBLwgkwE6uWaxQa8HbCfegMKrL863loqNcpX8ukarAXEbHyjhQDjKYDQAMxvGXLxQ/2Z0sBIAqqKLJzSXtgRA8ZsU9Gn/7aW3ChZIa1vsrPu5hOuN+pCWjLoI9wm+H5fdLzjAsWUtcx/vl5h94nkGy5odBbSECFmTdCxmwEje492OqpTYhNrUyp+YAtY2r8l+R9P3p6wjkol6u74OBNHzGgxyc5JVkMN1SXFDkk0fm8m1qXWHOPZm4YpauSWsDALLiq33mdZzZ0fRcBTezD3ZVtU6BfX10upWs/oGOVov6sKIEGeJ3mgCqS0qTp1a385BEV9Ac57wOd2OK4EPUn26iAMHBfzD2Q48Pd2CoTQXmgOvMH9+V2X8t+PFizaeTiKhq6D9WWZVSmZmXdc+bQqZAs6d/qh3XFxlXVpadXxdnbRjGhJ9XjvTnDjRz8bVkx9QfSYzulPOsAy0i21kMsIoFCJx0CCnOkLK5RQGqNT3AB1HH4hQ6+r3+aB8mACuEP234OCh1JulpZLJ6MNqmiRArmjfqdcJPzdrfOa7tU0OtL8tAXXBxpKP9BMwmGkCxg6SKtViQAw/3NZOAL78IphApOlplm3FjWdq7pRkmFSGHXXJlVdvTTivai5ufkWK+08DaqJQtNBDXqSH9vY27246/VDPQOsprxvkh0GKwMPD/5Ahwo6Gx4OjJgKx99zeVTq15hfESsmN2o/6rxt6Wq2EAopMaYECxHx1t+HShyeUidsexaD3pO2PUy9/eEJxb8m15oz9yalwjDa/O/eS7NK4E8qc0+lXHq2O3HdrzkUFlCkuR4ZdUMateKCUN8j97/ztiuLxF3fKb06JUMZviR79fE/CdhQnMux8I5Q57Auv51y//OFJ5d0Fl1tQPv8J4KMJJD2i3mQAooaWurhN0ds8pvjkWwY7JSZsfxjbkCWytA6yCq55XD6iPK7kYG18RX9hgA2h54K+17gu5rLrE848I/NoFNsBTiG5JzKm+8ztecCkNrIUTfIWy57WB5X1MibHmpNLoGBieb2UR7dlia162a4qu1P092Hfjbmma9BYpv+atCvr0POpDqEek4xQAIrbeP/NJbF/A/DKMOoxLZVIBtOuzjNzDfXQi2Irfcqiir40aY0BqKqoHPZG77k9KzUiWYLTWI9SaXlLfeyme59UxpT6UMxoThQWFXBtuJgRDovSEgk+dwEr2IikRtTHEWB3xkgUMmPsganOJC59Fdq6QyIRfuyxuNcmu8HOTDTkQl1yuUOIc5aFj7UMj9QNRtjRO1e/uq+KdaLTD1JZhwvOI7vQ6d8dJlNnmu0hiTGb7rsRicRzyCFy1vlKphUrSd4mAxWRRTuDPum/mE6gArmozVcWL3buERYUK34icmdYsvJ5Qh4gs8gtziPdz7e8aKQX38nb7RjoDHrMCnwE0wNVT0pny2olK5VtClD+qLhAVa9w0YrV9LwLGdvdh7lXwHxA4vdP0oou5a6X1ksOmtnxgLSidVLZvcJAg0qXgpeuG4KC7U+PHOGxelSo+2p/b0sx2szZaThQxwgL6/kdOkXn7mrR0L6xkw7MzRj4k89lABTvoyl+P5vRaABt9kRmSF+nAhRn8CAHfB8VAdYkWdGgMMdzhODYcJqq75T15fuwqjhu1o1QeBKW3i6w95jkU4hGGLlcblV4vpDIc2aw3Mf4ojNPGFopaypX8gPmBqBlQaytDePJssrcHYe55cK0uQCdpOggfJYVSw0rS47saAmSb2dZZeZpJoblYJc8yPewdnWoMfM2a8YDd4NOpRpq0ABnEglgR89k/JT8rNqq3YcAyGQSiDgxbb1Opms4cjbjx4oqCa7rIKrEKQU+d2wZMR9anZ/vS9kGBUacbBz6O+ZaBzn8AvkelW3BPtZOw/8DSNn15EpTXsN09IFo94QOknh3cKlk/KPzeXTQ+hatdXCTEu9e2haoDHd8NRlqrGQGBVjYCcGg70J/01r/KLKOPn+Y8HkUlrDtUW7KD0+yGtMa3Tq8/iHSDqWcgK3QtTfxnwHUVOGntP+hj0FV0d20u+G2t6Iz3uumK02If6oyHn9+p/rlhYxRPTeFDOz5ad9pssyWnpJGCZ5SY2ZNT0iSlsgOn4HQBEDDU4qVvZGbFtP2Kruevwgy1VDojm+6aq1pRXEckB0+kR0ZND/yxvzJvwOofv4QYAEtb4w928h04oCxR6bi8WK3PPhu6JYxPz5ZdkfBdOc2S5+JBVbjnPqKnpQna8RqilkPfpzkRcswi17mQzATcXdzflMwiUm5Nf3W/NV3F155TOPRhZoalZnLVO9v2oqavq5PrmHbDnOqNdXp7YccHAtlJTR/2Y7kn59cbnpZPwN1E43BCLSdYmQHeJCRIpcCHuOt3WRQU/uC9evdhEQn491k8Hej/qluwkLHN8iU3zJyHuySXn6/aFNjaQOkDFGLQqcA4uz6E06j3LMMmEE/OnzSSDqfDlzH9tgz+JuRm00GE4AVcaspr4msEinc5HXyJgPZCBpiq77FOCCAQCICp5Gu04Ad+dPuFYEAG+MPN9y/Csh1/hhg4SoSvnhgqMmuJtcV1wltPGxMTxbeuem9NHAumUQGfbcOGyTNbv6axqUNl4tknTXGQT0dwmTQQrEDorWkeUHJnRwvZO+zamC4XqVvlNdIjsqqZPjahX1/l3rHAW6Hkb07Bq0d2bV59afwhOK09N8mhMlkMrhwcjoXllH288/xeQbRmxPCk06FEUxaU1BqeEKGoUNRswuyjXIf8y9OCA/e/QFL6GFZWPhTRtPNWedE/KGWW+wGOJ636CksfvpNTE3l/ZJJbh94966NrRAwLBii9P3JBbD3V2YdSxMqpZoEhiWjMnHLwxCLHlbXhH1sr6WFJ/6YdfhpuIUHb5yqUfaIKqRV3pl/Cd9l/ntgMsgiCx69ssvwGVXQmY/7MWkiLpdW+aqh4+dG9UCvg12jisaiVCJDIJPwHUTv8R7v8R7v8WchLrFi6vzlNyMOnUo70eGExvZe4YdSzna8giNn8iOwRqz9AHsH4pLL1z9JLH9jE/zeY6mfz1h0JeLijdxN6B3JCbv2pURs2/kkYvehZ+jsET6snzyXeRKdYUKHtL/9OTGioED85lY9iB37MiOgKP+K37GIjE2zl1yLCD+Q0nUmbvf+lJOxsRgZpm+953hW19moMxdfRjQ0qF07XsH3uxI2z112M+JxbOmCDqf2oXXP0Wfrf9yfdp1EIOwpKBYHjpt9rnO2yX7f8fR53/4Uj69UR1zJniuiy9pPeHYgO68+9GVe48COVxyzP76al53TGD5soP2Zq5F5XzY3t6+KX4osnDtkoItUaE4j9h11Ap9rs7Vmyy0FDF3SU9FcDzeuvAW8obCCdVsehh0/kzR3zcboLplg1uIrdyLvF84QWlD3vnjZsA9+PL634/Ktl2FicR76LrNf9sXPXbXh3l3kfvth0VyJRIvP3o2adkZcWScZ2cODf/L05exjMC4u/uOVkfxMvGP6eLfQkwcmp+/98cPerW2YeXq2CFeovD342NXbRWthBMffduT+BjRJ87ocW1gq8TmxbzJpxGDPMV+tGHBULFbh2wdQ/NTnNarqWpl3gI8QP1v7QajnqtEjPMpZLBqYNSVg+aAePXD1vjuy88Xn4+8uWJKd14ifG4NlsaqqN4y/eyGsz4JZwR8snR986OXLZry8nbt2EBztzUBWbmPfQyefTkLzoAgw7jSJVC84Fj5x6NiRHhOWLejzS35Z+45h/DPUWq2RirY1d4AEJUoei4Vm5YHBYDJu2TBgVNCIoy+1mj82YY4kPoScgib/XfuTJ+eVNqGDNRiJSAK1IulzHpeR8CxTxCguLn6Fyt6G05df9G1qVoDP1t0fLlPoKJm5lWj3DR1rV+GJsUmVvpdvvly6PfzJG5erEAlkEHdnYa99JzIjdR0z5mq1uglNPiEkPG3w+eHXxE/2H36OX6eDu04c4/zZz/tT767aeP/76YuuZLg509rc3XkZyA9J09PG+T2ZNdnnlKjxjdk4fNE3Pau+57hZF7bNXX4P38jq6cZNmjL3YnNWXv0zmVzH1emM+IYzg9EINHqDf2ZOrR6yEKJOx+1qANhiHbZXkf6iPu6LT/rv6B/suGfaJO8vt+1MeQArtqqHBzN5fNiFcrFEWSRqkNEcbLj4gnX3dJAdhhX9uGnYgpy8dmGTyWQmOtiyDJPmXkysa2h+1tqqYllbvXZH1P4Taf08gveGTpt/cSRMBNct4FMwZ+nNrgsiZiy5i9TvVyKejEgLGjTuSOigMUdCx4Vd69qO8OlXd0NdAneHfrnpwbAOJzAu7BK+nwuZk+czu3SLyso2lyWr7751K8OYqee73GHexDEzfnv/FMZBeazdFjW8wwlMmXthxJYtW9AqP3PGwt/Kg9IvLm42Q3boR5sYdh6Pe/Dk039pfuX/PN7kiO/xl2ALtoU4p2Qlu7i47s3Jlk5wuUBAYRn79bNQwO6NT+VDKiY8e9bC0euV747XDVZWLKOnpwDnZzAuqaWkhaXUwLhS3LsLMCugtaLrrays3ros854w/k14GFlgm1HalPois8kRrWq+DuRCpVCBuyuzfPM3o8ZAwsA3MyP2hvbstbUZ3TpvGnkXYBw4PoC67dvH4GKdTqcLLrz58pK6SuWGr7V3AmbGNmMBuhPzieeHPl1DQne8Jiy9x1+FNjpLQyABjQnTAxNmeKvBADrkSkKbC7o2MsHG1kKj6VxW/0cGipxd2wIpFIoawDzRwjG6c+dVY4CiMvGVLYTd8VaOUX6/eKi8TuKrl+v0MGG05kYgc+jagIXBiVgD1lgUnzdCVt9mTyIRu3ZBWIbYZDv2ccO39f8jwF5AV1Q1D1TLjf6Aybhv6cYt7vACotsiZnNr3T6jytDHpo/dHps+jl1a478TrQXiCRWPi21gWTGTiUAh04iVvSxqogkzZnTrem8C9fD0g8kHVSLFFIVMgfYnt7sDjCjV6M0kKn13deENsKhkjZBJk5sIsOZhz4ZhCdl0ilkzOoLwJqN5BcibC4sbrDFIYH5QpiVQ9AodSyfTk15paWhHugmFQ9OTGSQpFEyJSJw3tzUnmmiEkIFfDS98K8dgWDI5bBsurzq18vvS24VHC2/lHym6lHv61tyL19UUuZ+ZO5dMppE+FSVWH5WUtx1lCFkuDJ5Z10l8WDkkVEEd5o3Z9+Lo4oCUn5OO5P+aEV58KbNvhzMOA0cTVPmodGZdTKVz9pkMdIflK4DpUaEaj9Ltuu7qXYBh0DryO8N2SwuZV+rCzInPtenv2L8mofJozYPSA6UPi76oFPZ5VWR/BwwaI9uoNvANar35b8bAI+iMRAZsFKQzvMuQTSa6XqMX4nE00Kj0fMxgbJcvUOP+jkE0CBuY2JGfhV6pN9Or9CST3gheMWh3tM4AYNoUvVov6CwjpsN4JoMJzwsl+U7c+tvFPJPC6OM5w1eZezKDhRLkuprX95gfuNCkNU0vu5i3mOPGAzwfa4HJ0yQnF5i+k2Q0rxWLxFDrxaRykYzJoNIpVkMcxN7jPIPrQFtD8zXRTk2hfHVzQzN+GYO1qw2wdbYHjar6AJcxPverrxbbN1U1AjLkuzbDHFv6rBo0Dxbl0dOd8aMUjbKLilIZVwf0rZjeyOTbmtO5XoLTzhN8jxZfzTyFVeu8ZG0yQKSTgeN4N0lFVBHB0KznAtj9+AEWmY6jXRe6jvTKL7qZu606oWK9qkFBgmVo0Eg1fCaRQWO5m+WYB9gtCJwf+AJ9f316zYhnuxNjDC06gLEIj4JXDpn4+g7u14GI7OnuhLPqWvkMuUzepbyj3qyCSrPG2HED8juAbr1gk9sXBhGQOPLSjPbW3d9vAzqt2kuq6YqP346hhkzutUxRscgMKiAxYbowMOIYQgdLYGQAv8Ffj8Tngt4JyI4IBoMBuI7xDvdfFHyAwWYCSXmrTcavKYd1rapxejgu4pADIARCKqY38SUSSa5tf4eXjkOc57Os2E9gm4CKB0VCRbNmm5+fn27oltHrgICwh0akAFtXO0C1o8/osTGIMOy7cblOg10c/Fb1/hgd31dKlQD2HNQILZmHUw615YrvN76o4/J7Ch7OvLPQImBxn8/VEjWojCpekH/26e7Bm0ODgR3pqlavBdLmNkBn0i9OPDubx3Y324q+RFujDqqKLkVnl0hN2fVSTbMq1jbEqa3f18NvCnpYR2l1WqAolgZUPnjZdU7p/8/4B4RBwNCACBmy2ndW4ArHcW5rbDxsgbpF6Zx1Is1agu5rIEEKtzJhNVH59IYXdXMUVXL/msQKS0Am2rOEbD0R3csAydMAWVjidzFX5DWt801GmGJ7BqgAqujVt6KqzhdjirQmG61SR4G9Ds8f5o3oHNNKdDq02o16n0Gpg+wIoMMiWtQLjJBwaRw6Ophmh85vozRR94Bco50lwnEWbbxAcdGmNbVabS2taptvVBhDK2JKaE05dQqGBbONBHuq0WQEdCHT4sWhp8cKLmf7myDjRWkgwFHJdDru9H/H7vZ/A1DFv4Gk7x8fkRdK5raKWtANe0Q6k6GnWdBejDs5o//LyxmfyjLaDpQ/h9oUjO0+2htw3IQWBq2UrKrWNpQ/LiaQ6CRAopINZg48oqJeStRKtYDCpJpoPLp04tlZM9P2J/k0P63/VdogRaxMj+kxkud037t8V4FfWniSvV6lw2UCoomgF/a2zgtY1P/j8gf5H9YkVW2CYzeNKWQqNHItjagDFLazWVLgkr7fpR9IXaOuU4TqtDoiunGFbW1m8Jjoq8s9nUaBRESBBIKS1PVfN0xUer+A1/yykY/cCBSiiilkkSErpShrZQQCmWgwc+KR/OcFSdP3pdA1bWq0aQZ2EWCy6m3b4jHBe6njEI9IlNjbgA8l4QkRmlrF9NeHEiWU5f/IUMKhoNs12oGGktx3HCR6G9BQEiTTdsXXKbS/O5SQWVAEhIE7hxIDHcOHkt8r43v8iYh6KTHPeZyb+vRZjWfnLu/OxusEGRKEvR0rcdd3Y9E8RtcKxK6f41+Km9S+f2Qeg8ujlm/ZPBrfXgeJ1C/vRvYlaanEF9+K0gmYMceMDbge3Ptuo7zHdbi+gveE8ScDNgbl2rWcNU1N2mEqldqAxkoCUo4AxqhtkoeUlbWy0BLa2wgDwYLHqPHztnpuhNoSigeJiNzQIB8skWnZiBO+EhHnRqi7t7+idzaLqrK35cZAJxOdQTa31ep7sWRqtrF7btBKopCBlE0Vl+lBEoUIKJgBI5hbcsgUFrZ0/ozgapwwHq694wFkpqi2uhYdFPx0iMUakYpkxChIESeSCJB/0zR0IavIrp/tQd/ZwYl4Bu/xBtBQcuTos7N1deoZsm5DCdqF29imAhKoMXSub74N6F4tWyEbD4+ASEgiUwMdlNH+CDrv3eoEun/LAcp5r8dG75U6E6g1oAmT9s3z9vZCQKIb/NasGNw+lMCPQXMNvIef3QjT1ev2KKUKwHI0u9t3acgXliEOkurY8nVPd8WtxTQmQBXSK5xHui0M+mRAPIqLAOO7S0paBksbZGQLT2E5x5qDn0fpDq1ENasxs55FMqNobHs7oMN+AhhPSiQScdUQAerQM2tTq1hUBplkGWRXDv3wdDB8JzHBG1o7J9TQhBjaHYBWwJAbWqd9DNNrhQ0xBtrRbkEkWNdBk9la2DiZQNCnmHs7dN1EZ8JMVo2ZteOMWswItah0mNcr9+zAhvmgMa3GFuhgwL42BUQqFb9l9x/h/xRhdCJyTsQiioZ6orW5FXCdeEa+h8AAhRKstbiFpG1RUSx8hWr7/k6bvD4K2AM/2FQdWzI560T6cU2z2sKyj63YwlNwTpzVuEL8op5iM8QpffCW0G/iNtzf2JbXMgSd9PSa6pPGFnJjmgqaRrak1/exGeZY1PeLwZ8nbnn4dUuOeLgOqpq+c3olK2pliuqYijEcPhsQzUnrnIa61Nc+q9nfmt/M1en1mNdU36vWvWyp1Y8rxlXEFFPMBRZAxzQsnnR29o2CazlxxdfzeqqaFFBqJmrsBzk3GtR6x/q4GoL3wsAMvqs5JW1vso9RoSdb+AildiFOdxsyauco6uRG1w97fGFQ6XpXx5TN18AGtOlrt5dhxeZXRZXMozMYJl4vYcSAdcOWwW9/51zG/xXCeKu6SiKQAFPAzgxa0m91v9WDlnEdeUStSgsM9XqGpEYSBIOwYAX0e3k550d1o9ICCUVakUooy2z7wiQzUKg8GtDWKIOf/proRSARc4hMkhbqKaDoSn6fjH0pX7dk1vdhOrLLFS3y5WXRxYu1IvVwZZscCAOsNb6zew1lWZutt+vvAMQ1YoAZwfcqibrBMsA6Dmo2+LBq1Bpb7ENcphOoxL0MOhMOmRg6ZQLbgCDxmd4zEGo6lWgcZVqwQeCivkc51rzAwGV9PzJzMPv02S+JZJPcQCZzKAqBl9BX3aKStr5sERlNpkyGkLm8Mad+vlQkAehuWazV9LmmSDGPwWEAjVpNVDUqphddy/qHv8r1fwE4YaAtM6KUyoFmTubBOq0WkSm6S5ZWHFVUblSAWK4tF9U6UCrwrUa+95dfT0zbk/STbbC93ETA0OEzjOsnuDFgd6ijV1jAcL6bIMM6yB5z6udQrJFofJhCtnzITx8cmXxuxmz/pcFXkIpUnylyBUpTDJkMFAqlshRtD1I2KFBXstRJVRRZlRTQKFSAUUCmR5h/DsAIVLz3wZ5k0hoF0BKorJdZohsM0SQcy87MEdNqAxVt2kAARzxUUDgEEbVyjV2v5f1aeswJvO4a6lXLc+VT0NyMXqljUgXMr4M+DTliP9zpvpuvex+jWleGGU0FaJWTBlVE15k+KwaGj3IR9rddbuVjBzi23EKXD3zyUdq/Bwshi+XhYQ883JGxAx4edsDV1QZw2HRUtTjHeJuB/wDav+XmZtMR1x64w/jIDd3q1G6Ir9m7vxMAE6qgeN4wTxcXK8Bhtd/pDxuw3aBwHU8+5Mhd5YRPNzdbYG2OpkJxEgAg43iyEybFjsmbpWoihdy+DwDq25gRo7lP9Y80SFSJTbmNRxgm+mBJmwRw7Xn3WQ7mq90nuJeURhV+2pRdH6ppUfWG7NapTdR838bPLo/tybvo+aHvi8Qtj7ZSObQgg9aASavaLJz8nAc21tYXcS15Tzl+ltc8P/C8C6Vtt+e/JI5VNshHWjvaTG4UNUBWgT0S9rJLcx3keZXlyBJJihvdci/nfM1kMz9GE66yVtlVCy9Bmbxe5gfZv8GoMpDdJ/uQG57XYuo2NRKgMQzq9Cwum871toj2nOTzK/ouyKJpT3fGzjLIdVPY5maTECfUqbR3LPyEN33DgiLkcoxf9yhnrehpnSeFSZoEy60xaI3RNn0csh3721/gugqLUDr/LK5cwaiVdYnZac9qvZG6+jrQwEGn0WAjcV9+s2HkYMT92n0A+PnnxGyxWBWg16P5NdRk7cPM63ZEWGZmtNItW0bhu6AgV3fJv5EdKSmRBMDug4fCAaOwkbrqzr/tNsZrUofrK8AJ4z3+PCAZ4/n+xKPqGsU0hVyJVjhhO8A/DBDkGgNDqtG/jS46QAAsOslkwaRqjJDdIRfUfXMYVGYziYAu8/xdIG8uZKi9Vej3lyCPJRJIOrmOblDqiW+0NCwXlU0xkuhkFcwX8n0MmNsLCASyvk/I16ML3l3GPxGSKgn/5Zl0x+RNMU6JOx45Ft4uRBoJvfhyprDgYYEttP/h80//DBobG5Huj+ShP7Qq+mcBchm6QW1g6dU6tl6lYxtUejYUgFlEvYGI1KXOldQ3DQaIeiNRB4c5PA40KL7JaGpvJ9S4v2MQx8BMJqIexVPrOXg6aj0Rv2vqdaM1ALTyisKhPFBZjRoDy6Az4nn9pYQR/23M6IcrIusfL41szb+QXdVSI34oftG4p/Bi2pNbsy6oc0/lNlXdKowsvleMH5b/M1F0Ny/0+Wex8pgv76HbnP8jd9T8LwPR2l+CpO+f/KArU24QldUCBpcB/Of3He81zedehzfIOpzaTxRffZ3AJcsdhnqO95vlV5t9On1zW2nzGGllG5XCoJLs/BwqKHaknb7TgxNTf447blQa+0Bh00ikkvQW3sLcmuRKa51U4wzDmiz8LdOdh3n+XafV2RScf3FMVSMPlNS1AY4dF1j2sGrmeQly3EZ6r6HyqTm5F16MFaVWfmRU6XuboBxlZsWr5brzbgYu6XekLLroy6as+jCDEnYrqOZBwblZWtEm0ck0HjwPi2woh/xkZmv2TgEUDSUpv8SeVVcpZsjlr66VaA1GAMeI3610dAk0i/zbnhw0fuTxmG89l/s2oLWSnq2qrvj4ZdHoRylezxS+kxlkQIIGBUZrJQIHSwCoBj90d/JfwjFg5bjq5ZqB4qomtLoJ+K4WoLmxLa3DG0fPT/qn9ds30mfsD1P7W/pZsm+FXRAVns/eqGpWOU46N3uifT+n7xtzRONKThUmZB1Lje63Zsj3NCENQOGyV3VceVDJrTzTqF8mLOc58/OUFTL/sqsFC1sLGvba+NtUBszq9YsRqibtajer2W9h0AYujTYTEoUkZs2dxKKz2fdkFa2zXQa4LBi6NXQBhU8dVBSRsz9m7b0yCouSTGVR19W/qHWuS6ruVfesqifHllNtaNQFNmc1zCu+kfPKMZr/q/irhpJKnVybwjZvP6slr5MB1wFOXXv8ESrjS4em/z2x4OHWW5HaZsVFo8Fkjq4m0ys0gqe/xBeoJcrjXD8LneNYV0jaZKuq+Co1lUHVoR4I/2FkDg0d0Kin8hgaNKmD7m8h00noOgGMIWRJUDhIoADdBEYkkue2tirLXhxK/rStqtUc//0bAoEubVE8z7uWE0ukEEwu07yBU6CTo1Fp6qFoVJZjBkyHjhCRKRR9n9WDd4y/OYs6PmImJXjFoDd+Kfp1QK1NK/ASqgRelioL+LSAT3MPodrAZ2JiKFI2w+7aDMuHPztNx7ueyzIKe1h1xIPG20pFY9JNSBTFDboYAn92s+MGfS8BkGkUrDMuLIOGbWNmglohoJrR2w23/UmHXJzryDcKvFEZoYFPczcLFc/DEqb2Fw4liKXGbrofriyXf6JqURLJdDKwH+FSyBSw41SNci91mWI4kUpUcHrwZwV+0i8+emXkM3lJmw860uI63juPSCJmVT0uG0rSE/k2HzhvMbM3o4sSKteLXzRw0GKSwFdY4DHFNzH/Uo6/vFQSgi7JsR/hLHMZ7h7OteRcTjmQ9FKa20wk8shVAh/rarqWMlhFUIRx7C0G1CdVrdC0qgHfT1BtF+L4RJRa3V9TrvK2GmH/3G2UZ3zhzZdu1Ynlk0lGIpEqYJgcBjv/ajZauNHT0/PVW8D+CaDfHM3Or07OSK93edcucRqVBtxd2aWbvwkdCwm72y7xhJzWVp3nH1ldZbGItdu3j8Hv29DpdL0LI19eUJYrPI2EbnOfsOlZXBZgOXMee37YA/9httfxlxFGd2A6rHfRvZxemJ4QaIRsgcal5bl96P0C9v0C+DFdP34JK2FAyf0ClkasdKWb0YnmvoIMC09rdGucoq2iMdCgxSzIJJIJ3fNHp5ExMpsNNApF1wqKVqclsoW8VpaQlQXjYJUxpSPkojYvtg2X4DzS/SqBSMQ3+cB8SOIC8aDG9ConKpMipNmwXzgNcKuEccqlTVJPk0xnD1uqvfWgSGMkYHJYjgzo//rM8h8GmkQ0ALNetbUKFpVKwntldxiNBAKFbCCY8ViKnj7WOTAvfNkdlpWYnd/QB8oJUMN6NR7kkgQSidxFZQSCgUCgUtS9A6xT0TvsQBx5ZauPXKLk0ChUvOyo7tCTAtkhnc8Usx3M8Usq3+M93uM93uM93uM93uM9/mN4RStB0vq6rQ835BdLVkpkOkszDhvo0cklkw4Qga40dLjLjq8/H9r9opkpMxdfvSiRA1pwgHn8D38P7brzYMuPsTtKq03r/b0oCfMWBU6zM3vzFs9OnLyQkXTvUd3A8aG2VxfO6d11F9vrKC9vWfLVtkcfi+rkfiw2l0mjkoFGqwdqlcwYOsw7b1A/wacfjOyBX5168WbO0vNXS44olDpA6vhRXyS+K+RShYcr7zELo805enSiaue+lKDKKnlGdn4LIJMIAKmSaP3KZCLi8bhso+pvfxvuMm2MTROeyO+gsrIt6OjZ9Ovxz1ucA305Iv9Ay6HLZvcp6/DuwsVbuVOjH5V+V1za4sVkcYkUChnI5Spg0GskLs5maSsX9Fs4YIAj/qMEcSmVW/Ycfr41KMBK4eU4xGLGDIIO1rv34dNpdy/drHSD+dSFBDuNmTXN5yUKD93d8ktUpaLa+vofN4VO9fQUPEXuCAdPpH99J7pgeatE48DlmgM0TyOVyaCaTJT0D7a5uHH1yM1mZoRX2yk1oybgs7X3Kgd8eB7b/nP8AZh51/WwSRlVtlt3xGb4DzmOLV97Nxr6CZE7fE4YNvFUc+8RR7HAYYex0Kln2rKyavDbflatv7996MRL2Ibtj6JqpVL8Mpt3Yd+x1Efoh8z3HU3tus3odZyKeLE2eMQRzaQ5F9QHTj53gHnjC2PwyawSyQaLxTK09Q8HdCOgn94aNP48NvuTa6i8DGjosME5cz659iBoxHHsWUbt/c6w0B0/plhVI9k455Mbhil/u4Y9fFKKLgrBjzeiMHjCvwO5XG657Ku7N4dPPGX46u/RNf1GHdN+93N8aWGhSNARBMc33z9ZNXLqVcPIqWefff9rQtePOcE8mC9fNrqj7+ieH/p5r5AxxzToB9qvXHnZsc8E80Q/9eU36DDWC9Z7v9EnTTv3Jm2E7sQfD6U6T198A0M/4l5YKMF/FQu5f77hflTwyJPYJ2vuREdEFOMXhSBAP1ZBgbi3RKJ2755v18znsdMvrMtr9E5cjimrd4DdYahH4z8lijCot1NdUXnLHDdnAcjJb3Q7cT6nR4cXAsGcT9PNnutnZm/DTl26Lu7Mqo0Pol2deR7oMNCfhYu3Xo7UGQi0dSsH3fpsUd+amJhS/5370rE+o04rp8y9nDBw/LmCG3fzM+HHWaI5DPSTxCqlCrzIrh/hO3B/fY+Q/fV9Q4/LKqtVHwzuZ3fdoNGg35tGk0IYgUBEJ8q1BgN+2TUJcRaZTKtHbtCg2dauuYK3wWQyWew+nHEit0A62d/X8tKu7aMDRw51uXr3UanbuesFe2GZcCKWy7X+HA7lm+aWFpKQzzi4afWQnNTUMquZi68oB48/r5zzWWTJ2FmXCyAXxveO/B7Qz57xeSzQK8Dqo369rDdevJHz3eKVt7QBnuajXqfiBrF0ekFxU7AFnwIc7M0WzJvnKfts7e2gsGXRkKhOK6Ytvpo+f2VUyYr197tumukijKmT/YrYTG2yXEUNvHgja4mqVdW14ikStQWZcehHyyrFwNtdkLJ4TgB+91AnYMUR1388UHVq/9SJKxb4rqqokoUePJ01S9wiBSR0Eu0PgsGgvvOk17J5vXOZDJJp8464QREXXowLDfXIXL8ymJD+eCGhb6B1OJ1GBab2y/VxmIxGwGKjirO5l5+yklf4dCU/LWYpYeu6gYOTnlWN2HUoLbe6uv16sP8XoF62a2/yF7celI4nYpq2lOe1Qf1HHU2LjikNYjHImtvRpbP3H0u9BMPROBxabnFF6xd8nplJozVtvRNVMCckxK3x8okZrKR7cwnfrBmYqYVDt8FgfGMC7G1AHwsHP8benR/uOLZ78njI+2RffhN7tLBEjO/Q6oSNJe+ym7N5QoNYA9okmtiCcrHXgV0TMy8cHkN49nCB8+D+9gVqjRHo4CDVEeV1GcNkefxs+rLYlJr1DWIik05r3yahUqmBuwu9aMYEnz2jRridRD2pPTw2dXzYhSssFpvEI9pRjx4NxudsUTpfbXl0PTNXPWj4QF7y4qVBk39PxjhyJi31dnRtf5lCCzgsNiwV+rkEDAiFAkAhNoaf3DNlDQp36Gxmz6KipmOlleo+Oj0JsJgUyBV0gEbTAR8v85hBfWw3jxvjjcZU7MLVrKUnL5UdRusiPH4750TyEtpEyqZrM6ZM6LFt1hT/O7hHB8oqWr7dczTnG7nKBCaPths5aZz3kw6vdyI2qfz8LwdzwizNsbwT+yaPgnVT3+GF6oe24LObZTX1Orup4133rVjc93Pk/t1PsYENLZrdZVWa4SYTCTAZFKCGshKVrAO+nryH/YKsdkwe7x+LwsbEl237+eDzzcE9LTX+E624M/z8cBkj/PDT6ISnLY4O1sTF+3Z+eBKFRTgekb77VnTdF5hRLt73w/iJLi5cXMaAcdgXrr9c9TiufFmlSG/PYtKhTEXCZTQ+Vw/8e9iGW1pRf/44rDfaWf8e7/E2APD/ARwDYihv/5jYAAAAAElFTkSuQmCC"/>
          <p:cNvSpPr>
            <a:spLocks noChangeAspect="1" noChangeArrowheads="1"/>
          </p:cNvSpPr>
          <p:nvPr/>
        </p:nvSpPr>
        <p:spPr bwMode="auto">
          <a:xfrm>
            <a:off x="159544" y="-108346"/>
            <a:ext cx="228600" cy="228601"/>
          </a:xfrm>
          <a:prstGeom prst="rect">
            <a:avLst/>
          </a:prstGeom>
          <a:noFill/>
        </p:spPr>
        <p:txBody>
          <a:bodyPr vert="horz" wrap="square" lIns="68579" tIns="34289" rIns="68579" bIns="34289" numCol="1" anchor="t" anchorCtr="0" compatLnSpc="1">
            <a:prstTxWarp prst="textNoShape">
              <a:avLst/>
            </a:prstTxWarp>
          </a:bodyPr>
          <a:lstStyle/>
          <a:p>
            <a:pPr defTabSz="685783"/>
            <a:endParaRPr lang="en-US" kern="1200" dirty="0">
              <a:latin typeface="Calibri"/>
              <a:ea typeface="+mn-ea"/>
              <a:cs typeface="+mn-c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3562350"/>
            <a:ext cx="1759014" cy="759385"/>
          </a:xfrm>
          <a:prstGeom prst="rect">
            <a:avLst/>
          </a:prstGeom>
        </p:spPr>
      </p:pic>
      <p:pic>
        <p:nvPicPr>
          <p:cNvPr id="6" name="Picture 5">
            <a:extLst>
              <a:ext uri="{FF2B5EF4-FFF2-40B4-BE49-F238E27FC236}">
                <a16:creationId xmlns:a16="http://schemas.microsoft.com/office/drawing/2014/main" id="{83BDCB8F-BEFE-4966-956F-76E633355ED4}"/>
              </a:ext>
            </a:extLst>
          </p:cNvPr>
          <p:cNvPicPr>
            <a:picLocks noChangeAspect="1"/>
          </p:cNvPicPr>
          <p:nvPr/>
        </p:nvPicPr>
        <p:blipFill>
          <a:blip r:embed="rId4"/>
          <a:stretch>
            <a:fillRect/>
          </a:stretch>
        </p:blipFill>
        <p:spPr>
          <a:xfrm>
            <a:off x="388144" y="3699904"/>
            <a:ext cx="2469356" cy="469958"/>
          </a:xfrm>
          <a:prstGeom prst="rect">
            <a:avLst/>
          </a:prstGeom>
        </p:spPr>
      </p:pic>
    </p:spTree>
    <p:extLst>
      <p:ext uri="{BB962C8B-B14F-4D97-AF65-F5344CB8AC3E}">
        <p14:creationId xmlns:p14="http://schemas.microsoft.com/office/powerpoint/2010/main" val="1899931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1B8AF-64B2-714D-09F7-766B0B6FAA5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509873-F5D4-8A93-4E0D-6068E3DA9D9C}"/>
              </a:ext>
            </a:extLst>
          </p:cNvPr>
          <p:cNvSpPr>
            <a:spLocks noGrp="1"/>
          </p:cNvSpPr>
          <p:nvPr>
            <p:ph idx="4294967295"/>
          </p:nvPr>
        </p:nvSpPr>
        <p:spPr>
          <a:xfrm>
            <a:off x="1600200" y="1384300"/>
            <a:ext cx="7543800" cy="3017838"/>
          </a:xfrm>
        </p:spPr>
        <p:txBody>
          <a:bodyPr/>
          <a:lstStyle/>
          <a:p>
            <a:pPr lvl="1">
              <a:buNone/>
            </a:pPr>
            <a:endParaRPr lang="en-US" sz="2400" dirty="0"/>
          </a:p>
          <a:p>
            <a:pPr lvl="1">
              <a:buNone/>
            </a:pPr>
            <a:endParaRPr lang="en-US" dirty="0"/>
          </a:p>
          <a:p>
            <a:pPr>
              <a:buNone/>
            </a:pPr>
            <a:endParaRPr lang="en-US" dirty="0"/>
          </a:p>
        </p:txBody>
      </p:sp>
      <p:pic>
        <p:nvPicPr>
          <p:cNvPr id="2" name="Picture 1">
            <a:extLst>
              <a:ext uri="{FF2B5EF4-FFF2-40B4-BE49-F238E27FC236}">
                <a16:creationId xmlns:a16="http://schemas.microsoft.com/office/drawing/2014/main" id="{7DF9614F-A43B-D1C9-B7DC-5563A40081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7744" y="209550"/>
            <a:ext cx="2371788" cy="4476750"/>
          </a:xfrm>
          <a:prstGeom prst="rect">
            <a:avLst/>
          </a:prstGeom>
        </p:spPr>
      </p:pic>
      <p:sp>
        <p:nvSpPr>
          <p:cNvPr id="4" name="Rectangle 3">
            <a:extLst>
              <a:ext uri="{FF2B5EF4-FFF2-40B4-BE49-F238E27FC236}">
                <a16:creationId xmlns:a16="http://schemas.microsoft.com/office/drawing/2014/main" id="{8D2150BC-92A8-5A5D-2947-F4ACC4CDA970}"/>
              </a:ext>
            </a:extLst>
          </p:cNvPr>
          <p:cNvSpPr/>
          <p:nvPr/>
        </p:nvSpPr>
        <p:spPr>
          <a:xfrm>
            <a:off x="4495800" y="285750"/>
            <a:ext cx="1066800" cy="9144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946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00200" y="1384300"/>
            <a:ext cx="7543800" cy="3017838"/>
          </a:xfrm>
        </p:spPr>
        <p:txBody>
          <a:bodyPr/>
          <a:lstStyle/>
          <a:p>
            <a:pPr lvl="1">
              <a:buNone/>
            </a:pPr>
            <a:endParaRPr lang="en-US" sz="2400" dirty="0"/>
          </a:p>
          <a:p>
            <a:pPr lvl="1">
              <a:buNone/>
            </a:pPr>
            <a:endParaRPr lang="en-US" dirty="0"/>
          </a:p>
          <a:p>
            <a:pPr>
              <a:buNone/>
            </a:pP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209550"/>
            <a:ext cx="2374077" cy="4476750"/>
          </a:xfrm>
          <a:prstGeom prst="rect">
            <a:avLst/>
          </a:prstGeom>
        </p:spPr>
      </p:pic>
    </p:spTree>
    <p:extLst>
      <p:ext uri="{BB962C8B-B14F-4D97-AF65-F5344CB8AC3E}">
        <p14:creationId xmlns:p14="http://schemas.microsoft.com/office/powerpoint/2010/main" val="113892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Spirituality and End of Life Resources</a:t>
            </a:r>
          </a:p>
        </p:txBody>
      </p:sp>
      <p:sp>
        <p:nvSpPr>
          <p:cNvPr id="6" name="Content Placeholder 5"/>
          <p:cNvSpPr>
            <a:spLocks noGrp="1"/>
          </p:cNvSpPr>
          <p:nvPr>
            <p:ph idx="1"/>
          </p:nvPr>
        </p:nvSpPr>
        <p:spPr>
          <a:xfrm>
            <a:off x="822960" y="1384301"/>
            <a:ext cx="7543800" cy="3617913"/>
          </a:xfrm>
          <a:prstGeom prst="rect">
            <a:avLst/>
          </a:prstGeom>
        </p:spPr>
        <p:txBody>
          <a:bodyPr wrap="square">
            <a:spAutoFit/>
          </a:bodyPr>
          <a:lstStyle/>
          <a:p>
            <a:pPr marL="0" indent="0">
              <a:buNone/>
            </a:pPr>
            <a:r>
              <a:rPr lang="en-US" sz="1800" dirty="0">
                <a:hlinkClick r:id="rId3"/>
              </a:rPr>
              <a:t>Spirituality &amp; End of Life for LGBT Elders</a:t>
            </a:r>
            <a:endParaRPr lang="en-US" sz="1800" dirty="0"/>
          </a:p>
          <a:p>
            <a:pPr>
              <a:lnSpc>
                <a:spcPct val="100000"/>
              </a:lnSpc>
              <a:spcBef>
                <a:spcPts val="0"/>
              </a:spcBef>
              <a:spcAft>
                <a:spcPts val="0"/>
              </a:spcAft>
            </a:pPr>
            <a:r>
              <a:rPr lang="en-US" sz="1800" dirty="0"/>
              <a:t>This fact sheet provides an understanding of how a history of trauma may impact end of life spiritual support for LGBT elders and suggestions for professional caregivers.</a:t>
            </a:r>
          </a:p>
          <a:p>
            <a:r>
              <a:rPr lang="en-US" sz="1800" dirty="0">
                <a:hlinkClick r:id="rId4"/>
              </a:rPr>
              <a:t>Spiritual Themes in the Lives of LGBT Elders</a:t>
            </a:r>
            <a:endParaRPr lang="en-US" sz="1800" dirty="0"/>
          </a:p>
          <a:p>
            <a:pPr>
              <a:lnSpc>
                <a:spcPct val="100000"/>
              </a:lnSpc>
              <a:spcBef>
                <a:spcPts val="0"/>
              </a:spcBef>
              <a:spcAft>
                <a:spcPts val="0"/>
              </a:spcAft>
            </a:pPr>
            <a:r>
              <a:rPr lang="en-US" sz="1800" dirty="0"/>
              <a:t>This fact sheet explores the spiritual lives of LGBT elders through spiritual themes rooted in a person's search for meaning and purpose in life.</a:t>
            </a:r>
          </a:p>
          <a:p>
            <a:r>
              <a:rPr lang="en-US" sz="1800" dirty="0">
                <a:hlinkClick r:id="rId5"/>
              </a:rPr>
              <a:t>Spiritual Care &amp; Non-Religious Elders: Individualized Spiritual </a:t>
            </a:r>
            <a:r>
              <a:rPr lang="en-US" sz="1800" dirty="0"/>
              <a:t>Care</a:t>
            </a:r>
          </a:p>
          <a:p>
            <a:pPr>
              <a:lnSpc>
                <a:spcPct val="100000"/>
              </a:lnSpc>
              <a:spcBef>
                <a:spcPts val="0"/>
              </a:spcBef>
              <a:spcAft>
                <a:spcPts val="0"/>
              </a:spcAft>
            </a:pPr>
            <a:r>
              <a:rPr lang="en-US" sz="1800" dirty="0"/>
              <a:t>This fact sheets discusses ways chaplains can provide spiritual support and resources to non-religious LGBT older adults.</a:t>
            </a:r>
          </a:p>
          <a:p>
            <a:pPr algn="ctr">
              <a:lnSpc>
                <a:spcPct val="100000"/>
              </a:lnSpc>
              <a:spcBef>
                <a:spcPts val="0"/>
              </a:spcBef>
              <a:spcAft>
                <a:spcPts val="0"/>
              </a:spcAft>
            </a:pPr>
            <a:r>
              <a:rPr lang="en-US" sz="1800" dirty="0">
                <a:hlinkClick r:id="rId6"/>
              </a:rPr>
              <a:t>www.lgbtagingcenter.org</a:t>
            </a:r>
            <a:endParaRPr lang="en-US" sz="1800" dirty="0"/>
          </a:p>
          <a:p>
            <a:pPr>
              <a:lnSpc>
                <a:spcPct val="100000"/>
              </a:lnSpc>
              <a:spcBef>
                <a:spcPts val="0"/>
              </a:spcBef>
              <a:spcAft>
                <a:spcPts val="0"/>
              </a:spcAft>
            </a:pPr>
            <a:endParaRPr lang="en-US" sz="1800" dirty="0"/>
          </a:p>
        </p:txBody>
      </p:sp>
    </p:spTree>
    <p:extLst>
      <p:ext uri="{BB962C8B-B14F-4D97-AF65-F5344CB8AC3E}">
        <p14:creationId xmlns:p14="http://schemas.microsoft.com/office/powerpoint/2010/main" val="1357932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67479D9-0DA4-45DC-A580-86B1E55D2BBE}"/>
              </a:ext>
            </a:extLst>
          </p:cNvPr>
          <p:cNvPicPr>
            <a:picLocks noGrp="1" noChangeAspect="1"/>
          </p:cNvPicPr>
          <p:nvPr>
            <p:ph idx="1"/>
          </p:nvPr>
        </p:nvPicPr>
        <p:blipFill>
          <a:blip r:embed="rId2"/>
          <a:stretch>
            <a:fillRect/>
          </a:stretch>
        </p:blipFill>
        <p:spPr>
          <a:xfrm>
            <a:off x="838200" y="169094"/>
            <a:ext cx="7239000" cy="4343400"/>
          </a:xfrm>
        </p:spPr>
      </p:pic>
    </p:spTree>
    <p:extLst>
      <p:ext uri="{BB962C8B-B14F-4D97-AF65-F5344CB8AC3E}">
        <p14:creationId xmlns:p14="http://schemas.microsoft.com/office/powerpoint/2010/main" val="2806517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05CF0898-CC0E-98F4-BBAD-265B14158B3F}"/>
              </a:ext>
            </a:extLst>
          </p:cNvPr>
          <p:cNvSpPr>
            <a:spLocks noGrp="1"/>
          </p:cNvSpPr>
          <p:nvPr>
            <p:ph type="body" sz="quarter" idx="13"/>
          </p:nvPr>
        </p:nvSpPr>
        <p:spPr>
          <a:xfrm>
            <a:off x="5094761" y="307975"/>
            <a:ext cx="3640983" cy="943955"/>
          </a:xfrm>
        </p:spPr>
        <p:txBody>
          <a:bodyPr/>
          <a:lstStyle/>
          <a:p>
            <a:pPr algn="ctr"/>
            <a:r>
              <a:rPr lang="en-US" dirty="0"/>
              <a:t>Types of Dementia</a:t>
            </a:r>
          </a:p>
        </p:txBody>
      </p:sp>
      <p:sp>
        <p:nvSpPr>
          <p:cNvPr id="15" name="Teardrop 14">
            <a:extLst>
              <a:ext uri="{FF2B5EF4-FFF2-40B4-BE49-F238E27FC236}">
                <a16:creationId xmlns:a16="http://schemas.microsoft.com/office/drawing/2014/main" id="{A0564854-328A-82F9-28ED-044BF3D45F36}"/>
              </a:ext>
            </a:extLst>
          </p:cNvPr>
          <p:cNvSpPr/>
          <p:nvPr/>
        </p:nvSpPr>
        <p:spPr>
          <a:xfrm rot="18900000">
            <a:off x="5243438" y="1236482"/>
            <a:ext cx="312235" cy="312235"/>
          </a:xfrm>
          <a:prstGeom prst="teardrop">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16" name="TextBox 15">
            <a:extLst>
              <a:ext uri="{FF2B5EF4-FFF2-40B4-BE49-F238E27FC236}">
                <a16:creationId xmlns:a16="http://schemas.microsoft.com/office/drawing/2014/main" id="{E7D42EC0-4B2F-D389-7EDE-1C68A2A00FAF}"/>
              </a:ext>
            </a:extLst>
          </p:cNvPr>
          <p:cNvSpPr txBox="1"/>
          <p:nvPr/>
        </p:nvSpPr>
        <p:spPr>
          <a:xfrm>
            <a:off x="5684438" y="1254098"/>
            <a:ext cx="1912435" cy="276999"/>
          </a:xfrm>
          <a:prstGeom prst="rect">
            <a:avLst/>
          </a:prstGeom>
          <a:noFill/>
        </p:spPr>
        <p:txBody>
          <a:bodyPr wrap="square" lIns="0" tIns="0" rIns="0" bIns="0" rtlCol="0" anchor="ctr" anchorCtr="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90D66"/>
                </a:solidFill>
                <a:effectLst/>
                <a:uLnTx/>
                <a:uFillTx/>
                <a:latin typeface="Arial"/>
                <a:ea typeface="+mn-ea"/>
                <a:cs typeface="Arial"/>
                <a:sym typeface="Arial"/>
              </a:rPr>
              <a:t>Alzheimer’s</a:t>
            </a:r>
          </a:p>
        </p:txBody>
      </p:sp>
      <p:sp>
        <p:nvSpPr>
          <p:cNvPr id="17" name="Teardrop 16">
            <a:extLst>
              <a:ext uri="{FF2B5EF4-FFF2-40B4-BE49-F238E27FC236}">
                <a16:creationId xmlns:a16="http://schemas.microsoft.com/office/drawing/2014/main" id="{EBBC6A35-9529-2061-9137-D489183220C8}"/>
              </a:ext>
            </a:extLst>
          </p:cNvPr>
          <p:cNvSpPr>
            <a:spLocks noChangeAspect="1"/>
          </p:cNvSpPr>
          <p:nvPr/>
        </p:nvSpPr>
        <p:spPr>
          <a:xfrm rot="18900000">
            <a:off x="5259671" y="1749972"/>
            <a:ext cx="279769" cy="279769"/>
          </a:xfrm>
          <a:prstGeom prst="teardrop">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18" name="TextBox 17">
            <a:extLst>
              <a:ext uri="{FF2B5EF4-FFF2-40B4-BE49-F238E27FC236}">
                <a16:creationId xmlns:a16="http://schemas.microsoft.com/office/drawing/2014/main" id="{4E41717F-026A-2B12-CDB9-D1ABA6C94079}"/>
              </a:ext>
            </a:extLst>
          </p:cNvPr>
          <p:cNvSpPr txBox="1"/>
          <p:nvPr/>
        </p:nvSpPr>
        <p:spPr>
          <a:xfrm>
            <a:off x="5684438" y="1751355"/>
            <a:ext cx="1912435" cy="276999"/>
          </a:xfrm>
          <a:prstGeom prst="rect">
            <a:avLst/>
          </a:prstGeom>
          <a:noFill/>
        </p:spPr>
        <p:txBody>
          <a:bodyPr wrap="square" lIns="0" tIns="0" rIns="0" bIns="0" rtlCol="0" anchor="ctr" anchorCtr="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90D66"/>
                </a:solidFill>
                <a:effectLst/>
                <a:uLnTx/>
                <a:uFillTx/>
                <a:latin typeface="Arial"/>
                <a:ea typeface="+mn-ea"/>
                <a:cs typeface="Arial"/>
                <a:sym typeface="Arial"/>
              </a:rPr>
              <a:t>Vascular</a:t>
            </a:r>
          </a:p>
        </p:txBody>
      </p:sp>
      <p:sp>
        <p:nvSpPr>
          <p:cNvPr id="19" name="Teardrop 18">
            <a:extLst>
              <a:ext uri="{FF2B5EF4-FFF2-40B4-BE49-F238E27FC236}">
                <a16:creationId xmlns:a16="http://schemas.microsoft.com/office/drawing/2014/main" id="{B2F5299C-9AB1-F96B-184B-D17A4E6BDF24}"/>
              </a:ext>
            </a:extLst>
          </p:cNvPr>
          <p:cNvSpPr>
            <a:spLocks noChangeAspect="1"/>
          </p:cNvSpPr>
          <p:nvPr/>
        </p:nvSpPr>
        <p:spPr>
          <a:xfrm rot="18900000">
            <a:off x="5278630" y="2255863"/>
            <a:ext cx="241850" cy="24185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20" name="TextBox 19">
            <a:extLst>
              <a:ext uri="{FF2B5EF4-FFF2-40B4-BE49-F238E27FC236}">
                <a16:creationId xmlns:a16="http://schemas.microsoft.com/office/drawing/2014/main" id="{CF340FE4-218F-362C-F07B-A3A3527FFDC7}"/>
              </a:ext>
            </a:extLst>
          </p:cNvPr>
          <p:cNvSpPr txBox="1"/>
          <p:nvPr/>
        </p:nvSpPr>
        <p:spPr>
          <a:xfrm>
            <a:off x="5684438" y="2238287"/>
            <a:ext cx="1912435" cy="276999"/>
          </a:xfrm>
          <a:prstGeom prst="rect">
            <a:avLst/>
          </a:prstGeom>
          <a:noFill/>
        </p:spPr>
        <p:txBody>
          <a:bodyPr wrap="square" lIns="0" tIns="0" rIns="0" bIns="0" rtlCol="0" anchor="ctr" anchorCtr="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90D66"/>
                </a:solidFill>
                <a:effectLst/>
                <a:uLnTx/>
                <a:uFillTx/>
                <a:latin typeface="Arial"/>
                <a:ea typeface="+mn-ea"/>
                <a:cs typeface="Arial"/>
                <a:sym typeface="Arial"/>
              </a:rPr>
              <a:t>Lewy body</a:t>
            </a:r>
          </a:p>
        </p:txBody>
      </p:sp>
      <p:sp>
        <p:nvSpPr>
          <p:cNvPr id="21" name="Teardrop 20">
            <a:extLst>
              <a:ext uri="{FF2B5EF4-FFF2-40B4-BE49-F238E27FC236}">
                <a16:creationId xmlns:a16="http://schemas.microsoft.com/office/drawing/2014/main" id="{8B1A4C19-669E-32AE-7E43-AB35A4B0E04E}"/>
              </a:ext>
            </a:extLst>
          </p:cNvPr>
          <p:cNvSpPr>
            <a:spLocks noChangeAspect="1"/>
          </p:cNvSpPr>
          <p:nvPr/>
        </p:nvSpPr>
        <p:spPr>
          <a:xfrm rot="18900000">
            <a:off x="5285955" y="2750120"/>
            <a:ext cx="227200" cy="227200"/>
          </a:xfrm>
          <a:prstGeom prst="teardrop">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22" name="TextBox 21">
            <a:extLst>
              <a:ext uri="{FF2B5EF4-FFF2-40B4-BE49-F238E27FC236}">
                <a16:creationId xmlns:a16="http://schemas.microsoft.com/office/drawing/2014/main" id="{AC365CED-0154-9DDF-38B9-7FFFA052F904}"/>
              </a:ext>
            </a:extLst>
          </p:cNvPr>
          <p:cNvSpPr txBox="1"/>
          <p:nvPr/>
        </p:nvSpPr>
        <p:spPr>
          <a:xfrm>
            <a:off x="5684438" y="2725219"/>
            <a:ext cx="1912435" cy="276999"/>
          </a:xfrm>
          <a:prstGeom prst="rect">
            <a:avLst/>
          </a:prstGeom>
          <a:noFill/>
        </p:spPr>
        <p:txBody>
          <a:bodyPr wrap="square" lIns="0" tIns="0" rIns="0" bIns="0" rtlCol="0" anchor="ctr" anchorCtr="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90D66"/>
                </a:solidFill>
                <a:effectLst/>
                <a:uLnTx/>
                <a:uFillTx/>
                <a:latin typeface="Arial"/>
                <a:ea typeface="+mn-ea"/>
                <a:cs typeface="Arial"/>
                <a:sym typeface="Arial"/>
              </a:rPr>
              <a:t>Frontotemporal</a:t>
            </a:r>
          </a:p>
        </p:txBody>
      </p:sp>
      <p:sp>
        <p:nvSpPr>
          <p:cNvPr id="23" name="Teardrop 22">
            <a:extLst>
              <a:ext uri="{FF2B5EF4-FFF2-40B4-BE49-F238E27FC236}">
                <a16:creationId xmlns:a16="http://schemas.microsoft.com/office/drawing/2014/main" id="{FDEC0C13-8D1A-1BA9-C7B7-9A68DC6DD254}"/>
              </a:ext>
            </a:extLst>
          </p:cNvPr>
          <p:cNvSpPr>
            <a:spLocks noChangeAspect="1"/>
          </p:cNvSpPr>
          <p:nvPr/>
        </p:nvSpPr>
        <p:spPr>
          <a:xfrm rot="18900000">
            <a:off x="5309007" y="3260105"/>
            <a:ext cx="181096" cy="181096"/>
          </a:xfrm>
          <a:prstGeom prst="teardrop">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24" name="TextBox 23">
            <a:extLst>
              <a:ext uri="{FF2B5EF4-FFF2-40B4-BE49-F238E27FC236}">
                <a16:creationId xmlns:a16="http://schemas.microsoft.com/office/drawing/2014/main" id="{E8EF939E-DC9D-61FB-8844-0BC99F8C6DA6}"/>
              </a:ext>
            </a:extLst>
          </p:cNvPr>
          <p:cNvSpPr txBox="1"/>
          <p:nvPr/>
        </p:nvSpPr>
        <p:spPr>
          <a:xfrm>
            <a:off x="5684438" y="3212151"/>
            <a:ext cx="3001586" cy="276999"/>
          </a:xfrm>
          <a:prstGeom prst="rect">
            <a:avLst/>
          </a:prstGeom>
          <a:noFill/>
        </p:spPr>
        <p:txBody>
          <a:bodyPr wrap="square" lIns="0" tIns="0" rIns="0" bIns="0" rtlCol="0" anchor="ctr" anchorCtr="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90D66"/>
                </a:solidFill>
                <a:effectLst/>
                <a:uLnTx/>
                <a:uFillTx/>
                <a:latin typeface="Arial"/>
                <a:ea typeface="+mn-ea"/>
                <a:cs typeface="Arial"/>
                <a:sym typeface="Arial"/>
              </a:rPr>
              <a:t>Other, including Huntington’s</a:t>
            </a:r>
          </a:p>
        </p:txBody>
      </p:sp>
      <p:sp>
        <p:nvSpPr>
          <p:cNvPr id="27" name="Teardrop 26">
            <a:extLst>
              <a:ext uri="{FF2B5EF4-FFF2-40B4-BE49-F238E27FC236}">
                <a16:creationId xmlns:a16="http://schemas.microsoft.com/office/drawing/2014/main" id="{BAC19B7F-1322-2F78-57FD-EA4A43835CAD}"/>
              </a:ext>
            </a:extLst>
          </p:cNvPr>
          <p:cNvSpPr>
            <a:spLocks noChangeAspect="1"/>
          </p:cNvSpPr>
          <p:nvPr/>
        </p:nvSpPr>
        <p:spPr>
          <a:xfrm rot="18900000">
            <a:off x="5331558" y="3769939"/>
            <a:ext cx="135995" cy="135995"/>
          </a:xfrm>
          <a:prstGeom prst="teardrop">
            <a:avLst/>
          </a:prstGeom>
          <a:gradFill flip="none" rotWithShape="1">
            <a:gsLst>
              <a:gs pos="0">
                <a:schemeClr val="accent3">
                  <a:lumMod val="20000"/>
                  <a:lumOff val="80000"/>
                </a:schemeClr>
              </a:gs>
              <a:gs pos="100000">
                <a:schemeClr val="accent3">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28" name="TextBox 27">
            <a:extLst>
              <a:ext uri="{FF2B5EF4-FFF2-40B4-BE49-F238E27FC236}">
                <a16:creationId xmlns:a16="http://schemas.microsoft.com/office/drawing/2014/main" id="{8181E07C-3550-9095-32EF-05ACF6A86510}"/>
              </a:ext>
            </a:extLst>
          </p:cNvPr>
          <p:cNvSpPr txBox="1"/>
          <p:nvPr/>
        </p:nvSpPr>
        <p:spPr>
          <a:xfrm>
            <a:off x="5684438" y="3693558"/>
            <a:ext cx="3001586" cy="492443"/>
          </a:xfrm>
          <a:prstGeom prst="rect">
            <a:avLst/>
          </a:prstGeom>
          <a:noFill/>
        </p:spPr>
        <p:txBody>
          <a:bodyPr wrap="square" lIns="0" tIns="0" rIns="0" bIns="0" rtlCol="0" anchor="ctr" anchorCtr="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90D66"/>
                </a:solidFill>
                <a:effectLst/>
                <a:uLnTx/>
                <a:uFillTx/>
                <a:latin typeface="Arial"/>
                <a:ea typeface="+mn-ea"/>
                <a:cs typeface="Arial"/>
                <a:sym typeface="Arial"/>
              </a:rPr>
              <a:t>Mixed dementia:</a:t>
            </a:r>
            <a:br>
              <a:rPr kumimoji="0" lang="en-US" sz="1800" b="0" i="0" u="none" strike="noStrike" kern="1200" cap="none" spc="0" normalizeH="0" baseline="0" noProof="0" dirty="0">
                <a:ln>
                  <a:noFill/>
                </a:ln>
                <a:solidFill>
                  <a:srgbClr val="490D66"/>
                </a:solidFill>
                <a:effectLst/>
                <a:uLnTx/>
                <a:uFillTx/>
                <a:latin typeface="Arial"/>
                <a:ea typeface="+mn-ea"/>
                <a:cs typeface="Arial"/>
                <a:sym typeface="Arial"/>
              </a:rPr>
            </a:br>
            <a:r>
              <a:rPr kumimoji="0" lang="en-US" sz="1400" b="0" i="0" u="none" strike="noStrike" kern="1200" cap="none" spc="0" normalizeH="0" baseline="0" noProof="0" dirty="0">
                <a:ln>
                  <a:noFill/>
                </a:ln>
                <a:solidFill>
                  <a:srgbClr val="490D66"/>
                </a:solidFill>
                <a:effectLst/>
                <a:uLnTx/>
                <a:uFillTx/>
                <a:latin typeface="Arial"/>
                <a:ea typeface="+mn-ea"/>
                <a:cs typeface="Arial"/>
                <a:sym typeface="Arial"/>
              </a:rPr>
              <a:t>dementia from more than one cause</a:t>
            </a:r>
            <a:endParaRPr kumimoji="0" lang="en-US" sz="1800" b="0" i="0" u="none" strike="noStrike" kern="1200" cap="none" spc="0" normalizeH="0" baseline="0" noProof="0" dirty="0">
              <a:ln>
                <a:noFill/>
              </a:ln>
              <a:solidFill>
                <a:srgbClr val="490D66"/>
              </a:solidFill>
              <a:effectLst/>
              <a:uLnTx/>
              <a:uFillTx/>
              <a:latin typeface="Arial"/>
              <a:ea typeface="+mn-ea"/>
              <a:cs typeface="Arial"/>
              <a:sym typeface="Arial"/>
            </a:endParaRPr>
          </a:p>
        </p:txBody>
      </p:sp>
      <p:sp>
        <p:nvSpPr>
          <p:cNvPr id="29" name="!!!box">
            <a:extLst>
              <a:ext uri="{FF2B5EF4-FFF2-40B4-BE49-F238E27FC236}">
                <a16:creationId xmlns:a16="http://schemas.microsoft.com/office/drawing/2014/main" id="{86A7FD73-EEC1-A9F3-32A8-1745CF1A04C6}"/>
              </a:ext>
            </a:extLst>
          </p:cNvPr>
          <p:cNvSpPr/>
          <p:nvPr/>
        </p:nvSpPr>
        <p:spPr>
          <a:xfrm>
            <a:off x="0" y="0"/>
            <a:ext cx="4572000" cy="45902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grpSp>
        <p:nvGrpSpPr>
          <p:cNvPr id="3" name="Group 16">
            <a:extLst>
              <a:ext uri="{FF2B5EF4-FFF2-40B4-BE49-F238E27FC236}">
                <a16:creationId xmlns:a16="http://schemas.microsoft.com/office/drawing/2014/main" id="{9F4B1713-E9BE-904A-5018-25DE2C887F62}"/>
              </a:ext>
            </a:extLst>
          </p:cNvPr>
          <p:cNvGrpSpPr>
            <a:grpSpLocks noChangeAspect="1"/>
          </p:cNvGrpSpPr>
          <p:nvPr/>
        </p:nvGrpSpPr>
        <p:grpSpPr bwMode="auto">
          <a:xfrm>
            <a:off x="406147" y="365646"/>
            <a:ext cx="3595844" cy="2748524"/>
            <a:chOff x="4640" y="-2190"/>
            <a:chExt cx="3412" cy="2608"/>
          </a:xfrm>
        </p:grpSpPr>
        <p:sp>
          <p:nvSpPr>
            <p:cNvPr id="7" name="Line 19">
              <a:extLst>
                <a:ext uri="{FF2B5EF4-FFF2-40B4-BE49-F238E27FC236}">
                  <a16:creationId xmlns:a16="http://schemas.microsoft.com/office/drawing/2014/main" id="{D5C7C410-3154-F291-E6F3-535725F92CEC}"/>
                </a:ext>
              </a:extLst>
            </p:cNvPr>
            <p:cNvSpPr>
              <a:spLocks noChangeShapeType="1"/>
            </p:cNvSpPr>
            <p:nvPr/>
          </p:nvSpPr>
          <p:spPr bwMode="auto">
            <a:xfrm>
              <a:off x="6345" y="-809"/>
              <a:ext cx="0" cy="973"/>
            </a:xfrm>
            <a:prstGeom prst="line">
              <a:avLst/>
            </a:prstGeom>
            <a:noFill/>
            <a:ln w="4762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58595B"/>
                </a:solidFill>
                <a:effectLst/>
                <a:uLnTx/>
                <a:uFillTx/>
                <a:latin typeface="Arial"/>
                <a:ea typeface="+mn-ea"/>
                <a:cs typeface="Arial"/>
                <a:sym typeface="Arial"/>
              </a:endParaRPr>
            </a:p>
          </p:txBody>
        </p:sp>
        <p:sp>
          <p:nvSpPr>
            <p:cNvPr id="8" name="Freeform 20">
              <a:extLst>
                <a:ext uri="{FF2B5EF4-FFF2-40B4-BE49-F238E27FC236}">
                  <a16:creationId xmlns:a16="http://schemas.microsoft.com/office/drawing/2014/main" id="{316544AA-70FD-E484-2780-1EB7E9C6D410}"/>
                </a:ext>
              </a:extLst>
            </p:cNvPr>
            <p:cNvSpPr>
              <a:spLocks/>
            </p:cNvSpPr>
            <p:nvPr/>
          </p:nvSpPr>
          <p:spPr bwMode="auto">
            <a:xfrm>
              <a:off x="6308" y="165"/>
              <a:ext cx="225" cy="251"/>
            </a:xfrm>
            <a:custGeom>
              <a:avLst/>
              <a:gdLst>
                <a:gd name="T0" fmla="*/ 114 w 138"/>
                <a:gd name="T1" fmla="*/ 24 h 154"/>
                <a:gd name="T2" fmla="*/ 91 w 138"/>
                <a:gd name="T3" fmla="*/ 47 h 154"/>
                <a:gd name="T4" fmla="*/ 91 w 138"/>
                <a:gd name="T5" fmla="*/ 85 h 154"/>
                <a:gd name="T6" fmla="*/ 69 w 138"/>
                <a:gd name="T7" fmla="*/ 107 h 154"/>
                <a:gd name="T8" fmla="*/ 46 w 138"/>
                <a:gd name="T9" fmla="*/ 85 h 154"/>
                <a:gd name="T10" fmla="*/ 46 w 138"/>
                <a:gd name="T11" fmla="*/ 0 h 154"/>
                <a:gd name="T12" fmla="*/ 0 w 138"/>
                <a:gd name="T13" fmla="*/ 0 h 154"/>
                <a:gd name="T14" fmla="*/ 0 w 138"/>
                <a:gd name="T15" fmla="*/ 85 h 154"/>
                <a:gd name="T16" fmla="*/ 69 w 138"/>
                <a:gd name="T17" fmla="*/ 154 h 154"/>
                <a:gd name="T18" fmla="*/ 138 w 138"/>
                <a:gd name="T19" fmla="*/ 85 h 154"/>
                <a:gd name="T20" fmla="*/ 138 w 138"/>
                <a:gd name="T21" fmla="*/ 47 h 154"/>
                <a:gd name="T22" fmla="*/ 114 w 138"/>
                <a:gd name="T23" fmla="*/ 2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54">
                  <a:moveTo>
                    <a:pt x="114" y="24"/>
                  </a:moveTo>
                  <a:cubicBezTo>
                    <a:pt x="101" y="24"/>
                    <a:pt x="91" y="35"/>
                    <a:pt x="91" y="47"/>
                  </a:cubicBezTo>
                  <a:cubicBezTo>
                    <a:pt x="91" y="85"/>
                    <a:pt x="91" y="85"/>
                    <a:pt x="91" y="85"/>
                  </a:cubicBezTo>
                  <a:cubicBezTo>
                    <a:pt x="91" y="97"/>
                    <a:pt x="81" y="107"/>
                    <a:pt x="69" y="107"/>
                  </a:cubicBezTo>
                  <a:cubicBezTo>
                    <a:pt x="56" y="107"/>
                    <a:pt x="46" y="97"/>
                    <a:pt x="46" y="85"/>
                  </a:cubicBezTo>
                  <a:cubicBezTo>
                    <a:pt x="46" y="0"/>
                    <a:pt x="46" y="0"/>
                    <a:pt x="46" y="0"/>
                  </a:cubicBezTo>
                  <a:cubicBezTo>
                    <a:pt x="0" y="0"/>
                    <a:pt x="0" y="0"/>
                    <a:pt x="0" y="0"/>
                  </a:cubicBezTo>
                  <a:cubicBezTo>
                    <a:pt x="0" y="85"/>
                    <a:pt x="0" y="85"/>
                    <a:pt x="0" y="85"/>
                  </a:cubicBezTo>
                  <a:cubicBezTo>
                    <a:pt x="0" y="123"/>
                    <a:pt x="31" y="154"/>
                    <a:pt x="69" y="154"/>
                  </a:cubicBezTo>
                  <a:cubicBezTo>
                    <a:pt x="107" y="154"/>
                    <a:pt x="138" y="123"/>
                    <a:pt x="138" y="85"/>
                  </a:cubicBezTo>
                  <a:cubicBezTo>
                    <a:pt x="138" y="47"/>
                    <a:pt x="138" y="47"/>
                    <a:pt x="138" y="47"/>
                  </a:cubicBezTo>
                  <a:cubicBezTo>
                    <a:pt x="138" y="35"/>
                    <a:pt x="127" y="24"/>
                    <a:pt x="114" y="2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58595B"/>
                </a:solidFill>
                <a:effectLst/>
                <a:uLnTx/>
                <a:uFillTx/>
                <a:latin typeface="Arial"/>
                <a:ea typeface="+mn-ea"/>
                <a:cs typeface="Arial"/>
                <a:sym typeface="Arial"/>
              </a:endParaRPr>
            </a:p>
          </p:txBody>
        </p:sp>
        <p:sp>
          <p:nvSpPr>
            <p:cNvPr id="10" name="Freeform 22">
              <a:extLst>
                <a:ext uri="{FF2B5EF4-FFF2-40B4-BE49-F238E27FC236}">
                  <a16:creationId xmlns:a16="http://schemas.microsoft.com/office/drawing/2014/main" id="{5F6631A2-F537-CC7F-B742-C6BF07D32DC0}"/>
                </a:ext>
              </a:extLst>
            </p:cNvPr>
            <p:cNvSpPr>
              <a:spLocks/>
            </p:cNvSpPr>
            <p:nvPr/>
          </p:nvSpPr>
          <p:spPr bwMode="auto">
            <a:xfrm>
              <a:off x="5350" y="-2055"/>
              <a:ext cx="995" cy="1298"/>
            </a:xfrm>
            <a:custGeom>
              <a:avLst/>
              <a:gdLst>
                <a:gd name="T0" fmla="*/ 605 w 611"/>
                <a:gd name="T1" fmla="*/ 0 h 796"/>
                <a:gd name="T2" fmla="*/ 88 w 611"/>
                <a:gd name="T3" fmla="*/ 790 h 796"/>
                <a:gd name="T4" fmla="*/ 345 w 611"/>
                <a:gd name="T5" fmla="*/ 702 h 796"/>
                <a:gd name="T6" fmla="*/ 611 w 611"/>
                <a:gd name="T7" fmla="*/ 796 h 796"/>
                <a:gd name="T8" fmla="*/ 611 w 611"/>
                <a:gd name="T9" fmla="*/ 0 h 796"/>
                <a:gd name="T10" fmla="*/ 605 w 611"/>
                <a:gd name="T11" fmla="*/ 0 h 796"/>
              </a:gdLst>
              <a:ahLst/>
              <a:cxnLst>
                <a:cxn ang="0">
                  <a:pos x="T0" y="T1"/>
                </a:cxn>
                <a:cxn ang="0">
                  <a:pos x="T2" y="T3"/>
                </a:cxn>
                <a:cxn ang="0">
                  <a:pos x="T4" y="T5"/>
                </a:cxn>
                <a:cxn ang="0">
                  <a:pos x="T6" y="T7"/>
                </a:cxn>
                <a:cxn ang="0">
                  <a:pos x="T8" y="T9"/>
                </a:cxn>
                <a:cxn ang="0">
                  <a:pos x="T10" y="T11"/>
                </a:cxn>
              </a:cxnLst>
              <a:rect l="0" t="0" r="r" b="b"/>
              <a:pathLst>
                <a:path w="611" h="796">
                  <a:moveTo>
                    <a:pt x="605" y="0"/>
                  </a:moveTo>
                  <a:cubicBezTo>
                    <a:pt x="0" y="140"/>
                    <a:pt x="88" y="790"/>
                    <a:pt x="88" y="790"/>
                  </a:cubicBezTo>
                  <a:cubicBezTo>
                    <a:pt x="148" y="751"/>
                    <a:pt x="241" y="702"/>
                    <a:pt x="345" y="702"/>
                  </a:cubicBezTo>
                  <a:cubicBezTo>
                    <a:pt x="455" y="702"/>
                    <a:pt x="551" y="754"/>
                    <a:pt x="611" y="796"/>
                  </a:cubicBezTo>
                  <a:cubicBezTo>
                    <a:pt x="611" y="0"/>
                    <a:pt x="611" y="0"/>
                    <a:pt x="611" y="0"/>
                  </a:cubicBezTo>
                  <a:cubicBezTo>
                    <a:pt x="609" y="0"/>
                    <a:pt x="607" y="0"/>
                    <a:pt x="605" y="0"/>
                  </a:cubicBezTo>
                  <a:close/>
                </a:path>
              </a:pathLst>
            </a:custGeom>
            <a:solidFill>
              <a:schemeClr val="accent1"/>
            </a:solidFill>
            <a:ln w="6350">
              <a:solidFill>
                <a:schemeClr val="tx2"/>
              </a:solidFill>
              <a:round/>
              <a:headEnd/>
              <a:tailEnd/>
            </a:ln>
          </p:spPr>
          <p:txBody>
            <a:bodyPr vert="horz" wrap="square" lIns="68580" tIns="34290" rIns="68580" bIns="3429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58595B"/>
                </a:solidFill>
                <a:effectLst/>
                <a:uLnTx/>
                <a:uFillTx/>
                <a:latin typeface="Arial"/>
                <a:ea typeface="+mn-ea"/>
                <a:cs typeface="Arial"/>
                <a:sym typeface="Arial"/>
              </a:endParaRPr>
            </a:p>
          </p:txBody>
        </p:sp>
        <p:sp>
          <p:nvSpPr>
            <p:cNvPr id="4" name="AutoShape 15">
              <a:extLst>
                <a:ext uri="{FF2B5EF4-FFF2-40B4-BE49-F238E27FC236}">
                  <a16:creationId xmlns:a16="http://schemas.microsoft.com/office/drawing/2014/main" id="{63C1EA9E-8565-198B-B330-8CAB369DC79F}"/>
                </a:ext>
              </a:extLst>
            </p:cNvPr>
            <p:cNvSpPr>
              <a:spLocks noChangeAspect="1" noChangeArrowheads="1" noTextEdit="1"/>
            </p:cNvSpPr>
            <p:nvPr/>
          </p:nvSpPr>
          <p:spPr bwMode="auto">
            <a:xfrm>
              <a:off x="4642" y="-2159"/>
              <a:ext cx="3410" cy="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58595B"/>
                </a:solidFill>
                <a:effectLst/>
                <a:uLnTx/>
                <a:uFillTx/>
                <a:latin typeface="Arial"/>
                <a:ea typeface="+mn-ea"/>
                <a:cs typeface="Arial"/>
                <a:sym typeface="Arial"/>
              </a:endParaRPr>
            </a:p>
          </p:txBody>
        </p:sp>
        <p:sp>
          <p:nvSpPr>
            <p:cNvPr id="9" name="Freeform 21">
              <a:extLst>
                <a:ext uri="{FF2B5EF4-FFF2-40B4-BE49-F238E27FC236}">
                  <a16:creationId xmlns:a16="http://schemas.microsoft.com/office/drawing/2014/main" id="{8634F5B4-20D2-F190-15A5-265937D7E008}"/>
                </a:ext>
              </a:extLst>
            </p:cNvPr>
            <p:cNvSpPr>
              <a:spLocks/>
            </p:cNvSpPr>
            <p:nvPr/>
          </p:nvSpPr>
          <p:spPr bwMode="auto">
            <a:xfrm>
              <a:off x="4640" y="-2055"/>
              <a:ext cx="1696" cy="1298"/>
            </a:xfrm>
            <a:custGeom>
              <a:avLst/>
              <a:gdLst>
                <a:gd name="T0" fmla="*/ 1041 w 1041"/>
                <a:gd name="T1" fmla="*/ 0 h 796"/>
                <a:gd name="T2" fmla="*/ 0 w 1041"/>
                <a:gd name="T3" fmla="*/ 794 h 796"/>
                <a:gd name="T4" fmla="*/ 0 w 1041"/>
                <a:gd name="T5" fmla="*/ 796 h 796"/>
                <a:gd name="T6" fmla="*/ 267 w 1041"/>
                <a:gd name="T7" fmla="*/ 702 h 796"/>
                <a:gd name="T8" fmla="*/ 524 w 1041"/>
                <a:gd name="T9" fmla="*/ 790 h 796"/>
                <a:gd name="T10" fmla="*/ 1041 w 1041"/>
                <a:gd name="T11" fmla="*/ 0 h 796"/>
              </a:gdLst>
              <a:ahLst/>
              <a:cxnLst>
                <a:cxn ang="0">
                  <a:pos x="T0" y="T1"/>
                </a:cxn>
                <a:cxn ang="0">
                  <a:pos x="T2" y="T3"/>
                </a:cxn>
                <a:cxn ang="0">
                  <a:pos x="T4" y="T5"/>
                </a:cxn>
                <a:cxn ang="0">
                  <a:pos x="T6" y="T7"/>
                </a:cxn>
                <a:cxn ang="0">
                  <a:pos x="T8" y="T9"/>
                </a:cxn>
                <a:cxn ang="0">
                  <a:pos x="T10" y="T11"/>
                </a:cxn>
              </a:cxnLst>
              <a:rect l="0" t="0" r="r" b="b"/>
              <a:pathLst>
                <a:path w="1041" h="796">
                  <a:moveTo>
                    <a:pt x="1041" y="0"/>
                  </a:moveTo>
                  <a:cubicBezTo>
                    <a:pt x="466" y="0"/>
                    <a:pt x="0" y="428"/>
                    <a:pt x="0" y="794"/>
                  </a:cubicBezTo>
                  <a:cubicBezTo>
                    <a:pt x="0" y="795"/>
                    <a:pt x="0" y="796"/>
                    <a:pt x="0" y="796"/>
                  </a:cubicBezTo>
                  <a:cubicBezTo>
                    <a:pt x="59" y="754"/>
                    <a:pt x="157" y="702"/>
                    <a:pt x="267" y="702"/>
                  </a:cubicBezTo>
                  <a:cubicBezTo>
                    <a:pt x="371" y="702"/>
                    <a:pt x="464" y="751"/>
                    <a:pt x="524" y="790"/>
                  </a:cubicBezTo>
                  <a:cubicBezTo>
                    <a:pt x="524" y="790"/>
                    <a:pt x="436" y="140"/>
                    <a:pt x="1041" y="0"/>
                  </a:cubicBezTo>
                  <a:close/>
                </a:path>
              </a:pathLst>
            </a:custGeom>
            <a:solidFill>
              <a:schemeClr val="accent1"/>
            </a:solidFill>
            <a:ln w="6350">
              <a:solidFill>
                <a:schemeClr val="tx2"/>
              </a:solidFill>
              <a:round/>
              <a:headEnd/>
              <a:tailEnd/>
            </a:ln>
          </p:spPr>
          <p:txBody>
            <a:bodyPr vert="horz" wrap="square" lIns="68580" tIns="34290" rIns="68580" bIns="3429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58595B"/>
                </a:solidFill>
                <a:effectLst/>
                <a:uLnTx/>
                <a:uFillTx/>
                <a:latin typeface="Arial"/>
                <a:ea typeface="+mn-ea"/>
                <a:cs typeface="Arial"/>
                <a:sym typeface="Arial"/>
              </a:endParaRPr>
            </a:p>
          </p:txBody>
        </p:sp>
        <p:sp>
          <p:nvSpPr>
            <p:cNvPr id="11" name="Freeform 23">
              <a:extLst>
                <a:ext uri="{FF2B5EF4-FFF2-40B4-BE49-F238E27FC236}">
                  <a16:creationId xmlns:a16="http://schemas.microsoft.com/office/drawing/2014/main" id="{745AD0DB-AB6D-6C67-DA49-9A576AF020E8}"/>
                </a:ext>
              </a:extLst>
            </p:cNvPr>
            <p:cNvSpPr>
              <a:spLocks/>
            </p:cNvSpPr>
            <p:nvPr/>
          </p:nvSpPr>
          <p:spPr bwMode="auto">
            <a:xfrm>
              <a:off x="6355" y="-2055"/>
              <a:ext cx="1697" cy="1298"/>
            </a:xfrm>
            <a:custGeom>
              <a:avLst/>
              <a:gdLst>
                <a:gd name="T0" fmla="*/ 0 w 1042"/>
                <a:gd name="T1" fmla="*/ 0 h 796"/>
                <a:gd name="T2" fmla="*/ 1042 w 1042"/>
                <a:gd name="T3" fmla="*/ 794 h 796"/>
                <a:gd name="T4" fmla="*/ 1042 w 1042"/>
                <a:gd name="T5" fmla="*/ 796 h 796"/>
                <a:gd name="T6" fmla="*/ 774 w 1042"/>
                <a:gd name="T7" fmla="*/ 702 h 796"/>
                <a:gd name="T8" fmla="*/ 517 w 1042"/>
                <a:gd name="T9" fmla="*/ 790 h 796"/>
                <a:gd name="T10" fmla="*/ 0 w 1042"/>
                <a:gd name="T11" fmla="*/ 0 h 796"/>
              </a:gdLst>
              <a:ahLst/>
              <a:cxnLst>
                <a:cxn ang="0">
                  <a:pos x="T0" y="T1"/>
                </a:cxn>
                <a:cxn ang="0">
                  <a:pos x="T2" y="T3"/>
                </a:cxn>
                <a:cxn ang="0">
                  <a:pos x="T4" y="T5"/>
                </a:cxn>
                <a:cxn ang="0">
                  <a:pos x="T6" y="T7"/>
                </a:cxn>
                <a:cxn ang="0">
                  <a:pos x="T8" y="T9"/>
                </a:cxn>
                <a:cxn ang="0">
                  <a:pos x="T10" y="T11"/>
                </a:cxn>
              </a:cxnLst>
              <a:rect l="0" t="0" r="r" b="b"/>
              <a:pathLst>
                <a:path w="1042" h="796">
                  <a:moveTo>
                    <a:pt x="0" y="0"/>
                  </a:moveTo>
                  <a:cubicBezTo>
                    <a:pt x="575" y="0"/>
                    <a:pt x="1042" y="428"/>
                    <a:pt x="1042" y="794"/>
                  </a:cubicBezTo>
                  <a:cubicBezTo>
                    <a:pt x="1042" y="795"/>
                    <a:pt x="1042" y="796"/>
                    <a:pt x="1042" y="796"/>
                  </a:cubicBezTo>
                  <a:cubicBezTo>
                    <a:pt x="982" y="754"/>
                    <a:pt x="885" y="702"/>
                    <a:pt x="774" y="702"/>
                  </a:cubicBezTo>
                  <a:cubicBezTo>
                    <a:pt x="670" y="702"/>
                    <a:pt x="577" y="751"/>
                    <a:pt x="517" y="790"/>
                  </a:cubicBezTo>
                  <a:cubicBezTo>
                    <a:pt x="517" y="790"/>
                    <a:pt x="605" y="140"/>
                    <a:pt x="0" y="0"/>
                  </a:cubicBezTo>
                  <a:close/>
                </a:path>
              </a:pathLst>
            </a:custGeom>
            <a:solidFill>
              <a:schemeClr val="accent1"/>
            </a:solidFill>
            <a:ln w="6350">
              <a:solidFill>
                <a:schemeClr val="tx2"/>
              </a:solidFill>
              <a:round/>
              <a:headEnd/>
              <a:tailEnd/>
            </a:ln>
          </p:spPr>
          <p:txBody>
            <a:bodyPr vert="horz" wrap="square" lIns="68580" tIns="34290" rIns="68580" bIns="3429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58595B"/>
                </a:solidFill>
                <a:effectLst/>
                <a:uLnTx/>
                <a:uFillTx/>
                <a:latin typeface="Arial"/>
                <a:ea typeface="+mn-ea"/>
                <a:cs typeface="Arial"/>
                <a:sym typeface="Arial"/>
              </a:endParaRPr>
            </a:p>
          </p:txBody>
        </p:sp>
        <p:sp>
          <p:nvSpPr>
            <p:cNvPr id="12" name="Freeform 24">
              <a:extLst>
                <a:ext uri="{FF2B5EF4-FFF2-40B4-BE49-F238E27FC236}">
                  <a16:creationId xmlns:a16="http://schemas.microsoft.com/office/drawing/2014/main" id="{BF6ADF86-8D73-5C3A-05CE-44CD8C2C2045}"/>
                </a:ext>
              </a:extLst>
            </p:cNvPr>
            <p:cNvSpPr>
              <a:spLocks/>
            </p:cNvSpPr>
            <p:nvPr/>
          </p:nvSpPr>
          <p:spPr bwMode="auto">
            <a:xfrm>
              <a:off x="6345" y="-2055"/>
              <a:ext cx="995" cy="1298"/>
            </a:xfrm>
            <a:custGeom>
              <a:avLst/>
              <a:gdLst>
                <a:gd name="T0" fmla="*/ 6 w 611"/>
                <a:gd name="T1" fmla="*/ 0 h 796"/>
                <a:gd name="T2" fmla="*/ 523 w 611"/>
                <a:gd name="T3" fmla="*/ 790 h 796"/>
                <a:gd name="T4" fmla="*/ 266 w 611"/>
                <a:gd name="T5" fmla="*/ 702 h 796"/>
                <a:gd name="T6" fmla="*/ 0 w 611"/>
                <a:gd name="T7" fmla="*/ 796 h 796"/>
                <a:gd name="T8" fmla="*/ 0 w 611"/>
                <a:gd name="T9" fmla="*/ 0 h 796"/>
                <a:gd name="T10" fmla="*/ 6 w 611"/>
                <a:gd name="T11" fmla="*/ 0 h 796"/>
              </a:gdLst>
              <a:ahLst/>
              <a:cxnLst>
                <a:cxn ang="0">
                  <a:pos x="T0" y="T1"/>
                </a:cxn>
                <a:cxn ang="0">
                  <a:pos x="T2" y="T3"/>
                </a:cxn>
                <a:cxn ang="0">
                  <a:pos x="T4" y="T5"/>
                </a:cxn>
                <a:cxn ang="0">
                  <a:pos x="T6" y="T7"/>
                </a:cxn>
                <a:cxn ang="0">
                  <a:pos x="T8" y="T9"/>
                </a:cxn>
                <a:cxn ang="0">
                  <a:pos x="T10" y="T11"/>
                </a:cxn>
              </a:cxnLst>
              <a:rect l="0" t="0" r="r" b="b"/>
              <a:pathLst>
                <a:path w="611" h="796">
                  <a:moveTo>
                    <a:pt x="6" y="0"/>
                  </a:moveTo>
                  <a:cubicBezTo>
                    <a:pt x="611" y="140"/>
                    <a:pt x="523" y="790"/>
                    <a:pt x="523" y="790"/>
                  </a:cubicBezTo>
                  <a:cubicBezTo>
                    <a:pt x="463" y="751"/>
                    <a:pt x="370" y="702"/>
                    <a:pt x="266" y="702"/>
                  </a:cubicBezTo>
                  <a:cubicBezTo>
                    <a:pt x="157" y="702"/>
                    <a:pt x="60" y="754"/>
                    <a:pt x="0" y="796"/>
                  </a:cubicBezTo>
                  <a:cubicBezTo>
                    <a:pt x="0" y="0"/>
                    <a:pt x="0" y="0"/>
                    <a:pt x="0" y="0"/>
                  </a:cubicBezTo>
                  <a:cubicBezTo>
                    <a:pt x="2" y="0"/>
                    <a:pt x="4" y="0"/>
                    <a:pt x="6" y="0"/>
                  </a:cubicBezTo>
                  <a:close/>
                </a:path>
              </a:pathLst>
            </a:custGeom>
            <a:solidFill>
              <a:schemeClr val="accent1"/>
            </a:solidFill>
            <a:ln w="6350">
              <a:solidFill>
                <a:schemeClr val="tx2"/>
              </a:solidFill>
              <a:round/>
              <a:headEnd/>
              <a:tailEnd/>
            </a:ln>
          </p:spPr>
          <p:txBody>
            <a:bodyPr vert="horz" wrap="square" lIns="68580" tIns="34290" rIns="68580" bIns="3429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58595B"/>
                </a:solidFill>
                <a:effectLst/>
                <a:uLnTx/>
                <a:uFillTx/>
                <a:latin typeface="Arial"/>
                <a:ea typeface="+mn-ea"/>
                <a:cs typeface="Arial"/>
                <a:sym typeface="Arial"/>
              </a:endParaRPr>
            </a:p>
          </p:txBody>
        </p:sp>
        <p:sp>
          <p:nvSpPr>
            <p:cNvPr id="5" name="Rectangle 17">
              <a:extLst>
                <a:ext uri="{FF2B5EF4-FFF2-40B4-BE49-F238E27FC236}">
                  <a16:creationId xmlns:a16="http://schemas.microsoft.com/office/drawing/2014/main" id="{DAA82721-5661-06AF-2AF8-2049F61E5F11}"/>
                </a:ext>
              </a:extLst>
            </p:cNvPr>
            <p:cNvSpPr>
              <a:spLocks noChangeArrowheads="1"/>
            </p:cNvSpPr>
            <p:nvPr/>
          </p:nvSpPr>
          <p:spPr bwMode="auto">
            <a:xfrm>
              <a:off x="6317" y="-2110"/>
              <a:ext cx="59" cy="5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58595B"/>
                </a:solidFill>
                <a:effectLst/>
                <a:uLnTx/>
                <a:uFillTx/>
                <a:latin typeface="Arial"/>
                <a:ea typeface="+mn-ea"/>
                <a:cs typeface="Arial"/>
                <a:sym typeface="Arial"/>
              </a:endParaRPr>
            </a:p>
          </p:txBody>
        </p:sp>
        <p:sp>
          <p:nvSpPr>
            <p:cNvPr id="6" name="Rectangle 18">
              <a:extLst>
                <a:ext uri="{FF2B5EF4-FFF2-40B4-BE49-F238E27FC236}">
                  <a16:creationId xmlns:a16="http://schemas.microsoft.com/office/drawing/2014/main" id="{40A73C30-7805-1C09-6784-AE6F9BD42359}"/>
                </a:ext>
              </a:extLst>
            </p:cNvPr>
            <p:cNvSpPr>
              <a:spLocks noChangeArrowheads="1"/>
            </p:cNvSpPr>
            <p:nvPr/>
          </p:nvSpPr>
          <p:spPr bwMode="auto">
            <a:xfrm>
              <a:off x="6331" y="-2190"/>
              <a:ext cx="31" cy="9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58595B"/>
                </a:solidFill>
                <a:effectLst/>
                <a:uLnTx/>
                <a:uFillTx/>
                <a:latin typeface="Arial"/>
                <a:ea typeface="+mn-ea"/>
                <a:cs typeface="Arial"/>
                <a:sym typeface="Arial"/>
              </a:endParaRPr>
            </a:p>
          </p:txBody>
        </p:sp>
      </p:grpSp>
      <p:sp>
        <p:nvSpPr>
          <p:cNvPr id="13" name="TextBox 12">
            <a:extLst>
              <a:ext uri="{FF2B5EF4-FFF2-40B4-BE49-F238E27FC236}">
                <a16:creationId xmlns:a16="http://schemas.microsoft.com/office/drawing/2014/main" id="{7FA95920-1267-FCFB-CEE5-4175062805E0}"/>
              </a:ext>
            </a:extLst>
          </p:cNvPr>
          <p:cNvSpPr txBox="1"/>
          <p:nvPr/>
        </p:nvSpPr>
        <p:spPr>
          <a:xfrm>
            <a:off x="475698" y="3222598"/>
            <a:ext cx="3425126" cy="1107996"/>
          </a:xfrm>
          <a:prstGeom prst="rect">
            <a:avLst/>
          </a:prstGeom>
          <a:noFill/>
        </p:spPr>
        <p:txBody>
          <a:bodyPr wrap="square" lIns="0" tIns="0" rIns="0" bIns="0"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90D66"/>
                </a:solidFill>
                <a:effectLst/>
                <a:uLnTx/>
                <a:uFillTx/>
                <a:latin typeface="Arial"/>
                <a:ea typeface="+mn-ea"/>
                <a:cs typeface="Arial"/>
                <a:sym typeface="Arial"/>
              </a:rPr>
              <a:t>An umbrella term for loss of memory and other thinking abilities severe enough to interfere with daily life</a:t>
            </a:r>
          </a:p>
        </p:txBody>
      </p:sp>
      <p:sp>
        <p:nvSpPr>
          <p:cNvPr id="33" name="TextBox 32">
            <a:extLst>
              <a:ext uri="{FF2B5EF4-FFF2-40B4-BE49-F238E27FC236}">
                <a16:creationId xmlns:a16="http://schemas.microsoft.com/office/drawing/2014/main" id="{7B07100E-8BD3-FFF8-61F9-B88D7851CBF6}"/>
              </a:ext>
            </a:extLst>
          </p:cNvPr>
          <p:cNvSpPr txBox="1"/>
          <p:nvPr/>
        </p:nvSpPr>
        <p:spPr>
          <a:xfrm>
            <a:off x="406148" y="957846"/>
            <a:ext cx="359373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mn-ea"/>
                <a:cs typeface="Arial"/>
                <a:sym typeface="Arial"/>
              </a:rPr>
              <a:t>DEMENTIA:</a:t>
            </a:r>
          </a:p>
        </p:txBody>
      </p:sp>
    </p:spTree>
    <p:extLst>
      <p:ext uri="{BB962C8B-B14F-4D97-AF65-F5344CB8AC3E}">
        <p14:creationId xmlns:p14="http://schemas.microsoft.com/office/powerpoint/2010/main" val="3708802923"/>
      </p:ext>
    </p:extLst>
  </p:cSld>
  <p:clrMapOvr>
    <a:masterClrMapping/>
  </p:clrMapOvr>
  <mc:AlternateContent xmlns:mc="http://schemas.openxmlformats.org/markup-compatibility/2006" xmlns:p14="http://schemas.microsoft.com/office/powerpoint/2010/main">
    <mc:Choice Requires="p14">
      <p:transition p14:dur="0" advTm="10043"/>
    </mc:Choice>
    <mc:Fallback xmlns="">
      <p:transition advTm="1004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lor fill">
            <a:extLst>
              <a:ext uri="{FF2B5EF4-FFF2-40B4-BE49-F238E27FC236}">
                <a16:creationId xmlns:a16="http://schemas.microsoft.com/office/drawing/2014/main" id="{65F5DAAA-9DD7-9B03-F10F-1238A9D81FB8}"/>
              </a:ext>
            </a:extLst>
          </p:cNvPr>
          <p:cNvSpPr/>
          <p:nvPr/>
        </p:nvSpPr>
        <p:spPr>
          <a:xfrm>
            <a:off x="-7562" y="-2376"/>
            <a:ext cx="3408610" cy="4590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8" name="!!!image park">
            <a:extLst>
              <a:ext uri="{FF2B5EF4-FFF2-40B4-BE49-F238E27FC236}">
                <a16:creationId xmlns:a16="http://schemas.microsoft.com/office/drawing/2014/main" id="{5B3FEC0A-7C85-D9F4-0B80-AF5178ECC854}"/>
              </a:ext>
            </a:extLst>
          </p:cNvPr>
          <p:cNvSpPr/>
          <p:nvPr/>
        </p:nvSpPr>
        <p:spPr>
          <a:xfrm>
            <a:off x="-7562" y="0"/>
            <a:ext cx="3408610" cy="4590288"/>
          </a:xfrm>
          <a:prstGeom prst="rect">
            <a:avLst/>
          </a:prstGeom>
          <a:blipFill dpi="0" rotWithShape="1">
            <a:blip r:embed="rId3" cstate="screen">
              <a:alphaModFix amt="75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box">
            <a:extLst>
              <a:ext uri="{FF2B5EF4-FFF2-40B4-BE49-F238E27FC236}">
                <a16:creationId xmlns:a16="http://schemas.microsoft.com/office/drawing/2014/main" id="{A61E1421-E5BF-2AD6-9448-2B1979973057}"/>
              </a:ext>
            </a:extLst>
          </p:cNvPr>
          <p:cNvSpPr/>
          <p:nvPr/>
        </p:nvSpPr>
        <p:spPr>
          <a:xfrm>
            <a:off x="301284" y="1"/>
            <a:ext cx="2796019" cy="14306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1188720" rtlCol="0" anchor="t" anchorCtr="0"/>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A300"/>
              </a:solidFill>
              <a:effectLst/>
              <a:uLnTx/>
              <a:uFillTx/>
              <a:latin typeface="Arial"/>
              <a:ea typeface="+mn-ea"/>
              <a:cs typeface="+mn-cs"/>
            </a:endParaRPr>
          </a:p>
        </p:txBody>
      </p:sp>
      <p:sp>
        <p:nvSpPr>
          <p:cNvPr id="27" name="TextBox 26">
            <a:extLst>
              <a:ext uri="{FF2B5EF4-FFF2-40B4-BE49-F238E27FC236}">
                <a16:creationId xmlns:a16="http://schemas.microsoft.com/office/drawing/2014/main" id="{EA2CE53C-C446-D195-FC84-2546510174AD}"/>
              </a:ext>
            </a:extLst>
          </p:cNvPr>
          <p:cNvSpPr txBox="1"/>
          <p:nvPr/>
        </p:nvSpPr>
        <p:spPr>
          <a:xfrm>
            <a:off x="345288" y="383717"/>
            <a:ext cx="2708013" cy="777124"/>
          </a:xfrm>
          <a:prstGeom prst="rect">
            <a:avLst/>
          </a:prstGeom>
          <a:noFill/>
        </p:spPr>
        <p:txBody>
          <a:bodyPr wrap="square" lIns="0" tIns="0" rIns="0" bIns="0" rtlCol="0">
            <a:no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90D66"/>
                </a:solidFill>
                <a:effectLst/>
                <a:uLnTx/>
                <a:uFillTx/>
                <a:latin typeface="Arial"/>
                <a:ea typeface="+mn-ea"/>
                <a:cs typeface="+mn-cs"/>
              </a:rPr>
              <a:t>What is </a:t>
            </a:r>
            <a:r>
              <a:rPr kumimoji="0" lang="en-US" sz="2800" b="1" i="0" u="none" strike="noStrike" kern="1200" cap="none" spc="0" normalizeH="0" baseline="0" noProof="0" dirty="0">
                <a:ln>
                  <a:noFill/>
                </a:ln>
                <a:solidFill>
                  <a:srgbClr val="490D66"/>
                </a:solidFill>
                <a:effectLst/>
                <a:uLnTx/>
                <a:uFillTx/>
                <a:latin typeface="Arial"/>
                <a:ea typeface="+mn-ea"/>
                <a:cs typeface="+mn-cs"/>
              </a:rPr>
              <a:t>Alzheimer’s?</a:t>
            </a:r>
          </a:p>
        </p:txBody>
      </p:sp>
      <p:sp>
        <p:nvSpPr>
          <p:cNvPr id="20" name="TextBox 19">
            <a:extLst>
              <a:ext uri="{FF2B5EF4-FFF2-40B4-BE49-F238E27FC236}">
                <a16:creationId xmlns:a16="http://schemas.microsoft.com/office/drawing/2014/main" id="{4FFB7BF6-A4D9-68D3-158A-AB3523789CA1}"/>
              </a:ext>
            </a:extLst>
          </p:cNvPr>
          <p:cNvSpPr txBox="1"/>
          <p:nvPr/>
        </p:nvSpPr>
        <p:spPr>
          <a:xfrm>
            <a:off x="4713315" y="555599"/>
            <a:ext cx="3912526" cy="1016373"/>
          </a:xfrm>
          <a:prstGeom prst="rect">
            <a:avLst/>
          </a:prstGeom>
          <a:noFill/>
        </p:spPr>
        <p:txBody>
          <a:bodyPr wrap="square" lIns="0" tIns="0" rIns="0" bIns="0" rtlCol="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90D66"/>
                </a:solidFill>
                <a:effectLst/>
                <a:uLnTx/>
                <a:uFillTx/>
                <a:latin typeface="Arial"/>
                <a:ea typeface="+mn-ea"/>
                <a:cs typeface="+mn-cs"/>
              </a:rPr>
              <a:t>Alzheimer's is a brain disease that causes problems with </a:t>
            </a:r>
            <a:r>
              <a:rPr kumimoji="0" lang="en-US" sz="1600" b="1" i="0" u="none" strike="noStrike" kern="1200" cap="none" spc="0" normalizeH="0" baseline="0" noProof="0" dirty="0">
                <a:ln>
                  <a:noFill/>
                </a:ln>
                <a:solidFill>
                  <a:srgbClr val="490D66"/>
                </a:solidFill>
                <a:effectLst/>
                <a:uLnTx/>
                <a:uFillTx/>
                <a:latin typeface="Arial"/>
                <a:ea typeface="+mn-ea"/>
                <a:cs typeface="+mn-cs"/>
              </a:rPr>
              <a:t>memory, thinking and behavior</a:t>
            </a:r>
            <a:r>
              <a:rPr kumimoji="0" lang="en-US" sz="1600" b="0" i="0" u="none" strike="noStrike" kern="1200" cap="none" spc="0" normalizeH="0" baseline="0" noProof="0" dirty="0">
                <a:ln>
                  <a:noFill/>
                </a:ln>
                <a:solidFill>
                  <a:srgbClr val="490D66"/>
                </a:solidFill>
                <a:effectLst/>
                <a:uLnTx/>
                <a:uFillTx/>
                <a:latin typeface="Arial"/>
                <a:ea typeface="+mn-ea"/>
                <a:cs typeface="+mn-cs"/>
              </a:rPr>
              <a:t>. Symptoms eventually grow severe enough to interfere with daily tasks.</a:t>
            </a:r>
          </a:p>
        </p:txBody>
      </p:sp>
      <p:sp>
        <p:nvSpPr>
          <p:cNvPr id="35" name="TextBox 34">
            <a:extLst>
              <a:ext uri="{FF2B5EF4-FFF2-40B4-BE49-F238E27FC236}">
                <a16:creationId xmlns:a16="http://schemas.microsoft.com/office/drawing/2014/main" id="{73A491C3-4DF9-4FA4-61D8-94F5539EE5CC}"/>
              </a:ext>
            </a:extLst>
          </p:cNvPr>
          <p:cNvSpPr txBox="1"/>
          <p:nvPr/>
        </p:nvSpPr>
        <p:spPr>
          <a:xfrm>
            <a:off x="4713314" y="3219010"/>
            <a:ext cx="4102763" cy="981186"/>
          </a:xfrm>
          <a:prstGeom prst="rect">
            <a:avLst/>
          </a:prstGeom>
          <a:noFill/>
        </p:spPr>
        <p:txBody>
          <a:bodyPr wrap="square" lIns="0" tIns="0" rIns="0" bIns="0" rtlCol="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90D66"/>
                </a:solidFill>
                <a:effectLst/>
                <a:uLnTx/>
                <a:uFillTx/>
                <a:latin typeface="Arial"/>
                <a:ea typeface="+mn-ea"/>
                <a:cs typeface="+mn-cs"/>
              </a:rPr>
              <a:t>In the early stages, memory loss is mild. But as the disease progresses, individuals will need around-the-clock care. The disease is ultimately fatal.</a:t>
            </a:r>
          </a:p>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90D66"/>
              </a:solidFill>
              <a:effectLst/>
              <a:uLnTx/>
              <a:uFillTx/>
              <a:latin typeface="Arial"/>
              <a:ea typeface="+mn-ea"/>
              <a:cs typeface="+mn-cs"/>
            </a:endParaRPr>
          </a:p>
        </p:txBody>
      </p:sp>
      <p:sp>
        <p:nvSpPr>
          <p:cNvPr id="36" name="TextBox 35">
            <a:extLst>
              <a:ext uri="{FF2B5EF4-FFF2-40B4-BE49-F238E27FC236}">
                <a16:creationId xmlns:a16="http://schemas.microsoft.com/office/drawing/2014/main" id="{CBEBD793-0293-6277-3CE3-6B873D02B6C3}"/>
              </a:ext>
            </a:extLst>
          </p:cNvPr>
          <p:cNvSpPr txBox="1"/>
          <p:nvPr/>
        </p:nvSpPr>
        <p:spPr>
          <a:xfrm>
            <a:off x="4713315" y="2080376"/>
            <a:ext cx="3912526" cy="777125"/>
          </a:xfrm>
          <a:prstGeom prst="rect">
            <a:avLst/>
          </a:prstGeom>
          <a:noFill/>
        </p:spPr>
        <p:txBody>
          <a:bodyPr wrap="square" lIns="0" tIns="0" rIns="0" bIns="0" rtlCol="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90D66"/>
                </a:solidFill>
                <a:effectLst/>
                <a:uLnTx/>
                <a:uFillTx/>
                <a:latin typeface="Arial"/>
                <a:ea typeface="+mn-ea"/>
                <a:cs typeface="+mn-cs"/>
              </a:rPr>
              <a:t>Alzheimer's is a progressive disease, where symptoms gradually worsen over a number of years.</a:t>
            </a:r>
          </a:p>
        </p:txBody>
      </p:sp>
      <p:pic>
        <p:nvPicPr>
          <p:cNvPr id="47" name="Graphic 46">
            <a:extLst>
              <a:ext uri="{FF2B5EF4-FFF2-40B4-BE49-F238E27FC236}">
                <a16:creationId xmlns:a16="http://schemas.microsoft.com/office/drawing/2014/main" id="{03E2D998-16CA-83B2-84C0-B10A110503B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04611" y="2094205"/>
            <a:ext cx="336156" cy="336156"/>
          </a:xfrm>
          <a:prstGeom prst="rect">
            <a:avLst/>
          </a:prstGeom>
        </p:spPr>
      </p:pic>
      <p:pic>
        <p:nvPicPr>
          <p:cNvPr id="64" name="Graphic 63" descr="Brain">
            <a:extLst>
              <a:ext uri="{FF2B5EF4-FFF2-40B4-BE49-F238E27FC236}">
                <a16:creationId xmlns:a16="http://schemas.microsoft.com/office/drawing/2014/main" id="{C1BF78DE-C287-83F7-12B9-41D6B68C1169}"/>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16477" t="18455" r="10105" b="23086"/>
          <a:stretch/>
        </p:blipFill>
        <p:spPr>
          <a:xfrm>
            <a:off x="4067733" y="593204"/>
            <a:ext cx="448906" cy="357434"/>
          </a:xfrm>
          <a:prstGeom prst="rect">
            <a:avLst/>
          </a:prstGeom>
        </p:spPr>
      </p:pic>
      <p:sp>
        <p:nvSpPr>
          <p:cNvPr id="72" name="TextBox 71">
            <a:extLst>
              <a:ext uri="{FF2B5EF4-FFF2-40B4-BE49-F238E27FC236}">
                <a16:creationId xmlns:a16="http://schemas.microsoft.com/office/drawing/2014/main" id="{3EE97C26-CDC1-BE94-EE7D-174D160B29FA}"/>
              </a:ext>
            </a:extLst>
          </p:cNvPr>
          <p:cNvSpPr txBox="1"/>
          <p:nvPr/>
        </p:nvSpPr>
        <p:spPr>
          <a:xfrm>
            <a:off x="3566160" y="-1889760"/>
            <a:ext cx="184731" cy="369332"/>
          </a:xfrm>
          <a:prstGeom prst="rect">
            <a:avLst/>
          </a:prstGeom>
          <a:noFill/>
        </p:spPr>
        <p:txBody>
          <a:bodyPr wrap="non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8595B"/>
              </a:solidFill>
              <a:effectLst/>
              <a:uLnTx/>
              <a:uFillTx/>
              <a:latin typeface="Arial"/>
              <a:ea typeface="+mn-ea"/>
              <a:cs typeface="+mn-cs"/>
            </a:endParaRPr>
          </a:p>
        </p:txBody>
      </p:sp>
      <p:pic>
        <p:nvPicPr>
          <p:cNvPr id="8" name="Graphic 7" descr="Alarm Clock Notifications">
            <a:extLst>
              <a:ext uri="{FF2B5EF4-FFF2-40B4-BE49-F238E27FC236}">
                <a16:creationId xmlns:a16="http://schemas.microsoft.com/office/drawing/2014/main" id="{B8E70E5D-F442-CA3F-3EC2-FCADDF80818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30547" y="3148432"/>
            <a:ext cx="500702" cy="500702"/>
          </a:xfrm>
          <a:prstGeom prst="rect">
            <a:avLst/>
          </a:prstGeom>
        </p:spPr>
      </p:pic>
    </p:spTree>
    <p:extLst>
      <p:ext uri="{BB962C8B-B14F-4D97-AF65-F5344CB8AC3E}">
        <p14:creationId xmlns:p14="http://schemas.microsoft.com/office/powerpoint/2010/main" val="2480769833"/>
      </p:ext>
    </p:extLst>
  </p:cSld>
  <p:clrMapOvr>
    <a:masterClrMapping/>
  </p:clrMapOvr>
  <mc:AlternateContent xmlns:mc="http://schemas.openxmlformats.org/markup-compatibility/2006" xmlns:p14="http://schemas.microsoft.com/office/powerpoint/2010/main">
    <mc:Choice Requires="p14">
      <p:transition p14:dur="0" advTm="11855"/>
    </mc:Choice>
    <mc:Fallback xmlns="">
      <p:transition advTm="1185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CDB49EE-634C-E1D6-F8D0-DA9CEE03ECF2}"/>
              </a:ext>
            </a:extLst>
          </p:cNvPr>
          <p:cNvSpPr txBox="1"/>
          <p:nvPr/>
        </p:nvSpPr>
        <p:spPr>
          <a:xfrm>
            <a:off x="457200" y="2633917"/>
            <a:ext cx="5042950" cy="246221"/>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92365"/>
                </a:solidFill>
                <a:effectLst/>
                <a:uLnTx/>
                <a:uFillTx/>
                <a:latin typeface="Arial" panose="020B0604020202020204" pitchFamily="34" charset="0"/>
                <a:ea typeface="+mn-ea"/>
                <a:cs typeface="+mn-cs"/>
              </a:rPr>
              <a:t>They face unique challenges in accessing support:</a:t>
            </a:r>
          </a:p>
        </p:txBody>
      </p:sp>
      <p:sp>
        <p:nvSpPr>
          <p:cNvPr id="20" name="Oval 19">
            <a:extLst>
              <a:ext uri="{FF2B5EF4-FFF2-40B4-BE49-F238E27FC236}">
                <a16:creationId xmlns:a16="http://schemas.microsoft.com/office/drawing/2014/main" id="{CC6D32BE-9560-B124-464F-277FB36772F9}"/>
              </a:ext>
            </a:extLst>
          </p:cNvPr>
          <p:cNvSpPr>
            <a:spLocks noChangeAspect="1"/>
          </p:cNvSpPr>
          <p:nvPr/>
        </p:nvSpPr>
        <p:spPr>
          <a:xfrm>
            <a:off x="476952" y="3300422"/>
            <a:ext cx="457200" cy="457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TextBox 21">
            <a:extLst>
              <a:ext uri="{FF2B5EF4-FFF2-40B4-BE49-F238E27FC236}">
                <a16:creationId xmlns:a16="http://schemas.microsoft.com/office/drawing/2014/main" id="{D7C6E61B-0F41-2806-F99F-F42754F27373}"/>
              </a:ext>
            </a:extLst>
          </p:cNvPr>
          <p:cNvSpPr txBox="1"/>
          <p:nvPr/>
        </p:nvSpPr>
        <p:spPr>
          <a:xfrm>
            <a:off x="1147511" y="3300422"/>
            <a:ext cx="1753295" cy="923330"/>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92365"/>
                </a:solidFill>
                <a:effectLst/>
                <a:uLnTx/>
                <a:uFillTx/>
                <a:latin typeface="Arial" panose="020B0604020202020204" pitchFamily="34" charset="0"/>
                <a:ea typeface="+mn-ea"/>
                <a:cs typeface="+mn-cs"/>
              </a:rPr>
              <a:t>40% </a:t>
            </a:r>
            <a:r>
              <a:rPr kumimoji="0" lang="en-US" sz="1400" b="0" i="0" u="none" strike="noStrike" kern="1200" cap="none" spc="0" normalizeH="0" baseline="0" noProof="0" dirty="0">
                <a:ln>
                  <a:noFill/>
                </a:ln>
                <a:solidFill>
                  <a:srgbClr val="492365"/>
                </a:solidFill>
                <a:effectLst/>
                <a:uLnTx/>
                <a:uFillTx/>
                <a:latin typeface="Arial" panose="020B0604020202020204" pitchFamily="34" charset="0"/>
                <a:ea typeface="+mn-ea"/>
                <a:cs typeface="+mn-cs"/>
              </a:rPr>
              <a:t>report that their support networks have become smaller over time.</a:t>
            </a:r>
            <a:endParaRPr kumimoji="0" lang="en-US" sz="1200" b="0" i="0" u="none" strike="noStrike" kern="1200" cap="none" spc="0" normalizeH="0" baseline="0" noProof="0" dirty="0">
              <a:ln>
                <a:noFill/>
              </a:ln>
              <a:solidFill>
                <a:srgbClr val="492365"/>
              </a:solidFill>
              <a:effectLst/>
              <a:uLnTx/>
              <a:uFillTx/>
              <a:latin typeface="Arial" panose="020B0604020202020204" pitchFamily="34" charset="0"/>
              <a:ea typeface="+mn-ea"/>
              <a:cs typeface="+mn-cs"/>
            </a:endParaRPr>
          </a:p>
        </p:txBody>
      </p:sp>
      <p:pic>
        <p:nvPicPr>
          <p:cNvPr id="23" name="Graphic 22" descr="Talk Conversation2">
            <a:extLst>
              <a:ext uri="{FF2B5EF4-FFF2-40B4-BE49-F238E27FC236}">
                <a16:creationId xmlns:a16="http://schemas.microsoft.com/office/drawing/2014/main" id="{7AF04599-BC6C-B387-7D0A-D2A37F722D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 y="3280670"/>
            <a:ext cx="496703" cy="496703"/>
          </a:xfrm>
          <a:prstGeom prst="rect">
            <a:avLst/>
          </a:prstGeom>
        </p:spPr>
      </p:pic>
      <p:sp>
        <p:nvSpPr>
          <p:cNvPr id="24" name="Oval 23">
            <a:extLst>
              <a:ext uri="{FF2B5EF4-FFF2-40B4-BE49-F238E27FC236}">
                <a16:creationId xmlns:a16="http://schemas.microsoft.com/office/drawing/2014/main" id="{876DE26C-39A6-1731-766B-BDFCAB9A1C8C}"/>
              </a:ext>
            </a:extLst>
          </p:cNvPr>
          <p:cNvSpPr>
            <a:spLocks noChangeAspect="1"/>
          </p:cNvSpPr>
          <p:nvPr/>
        </p:nvSpPr>
        <p:spPr>
          <a:xfrm>
            <a:off x="3244277" y="3295957"/>
            <a:ext cx="457200" cy="457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5" name="TextBox 24">
            <a:extLst>
              <a:ext uri="{FF2B5EF4-FFF2-40B4-BE49-F238E27FC236}">
                <a16:creationId xmlns:a16="http://schemas.microsoft.com/office/drawing/2014/main" id="{DD91AAB5-2C1D-86C4-A477-A083539D517F}"/>
              </a:ext>
            </a:extLst>
          </p:cNvPr>
          <p:cNvSpPr txBox="1"/>
          <p:nvPr/>
        </p:nvSpPr>
        <p:spPr>
          <a:xfrm>
            <a:off x="3914837" y="3295957"/>
            <a:ext cx="1212993" cy="923330"/>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92365"/>
                </a:solidFill>
                <a:effectLst/>
                <a:uLnTx/>
                <a:uFillTx/>
                <a:latin typeface="Arial" panose="020B0604020202020204" pitchFamily="34" charset="0"/>
                <a:ea typeface="+mn-ea"/>
                <a:cs typeface="+mn-cs"/>
              </a:rPr>
              <a:t>Up to </a:t>
            </a:r>
            <a:r>
              <a:rPr kumimoji="0" lang="en-US" sz="1800" b="1" i="0" u="none" strike="noStrike" kern="1200" cap="none" spc="0" normalizeH="0" baseline="0" noProof="0" dirty="0">
                <a:ln>
                  <a:noFill/>
                </a:ln>
                <a:solidFill>
                  <a:srgbClr val="492365"/>
                </a:solidFill>
                <a:effectLst/>
                <a:uLnTx/>
                <a:uFillTx/>
                <a:latin typeface="Arial" panose="020B0604020202020204" pitchFamily="34" charset="0"/>
                <a:ea typeface="+mn-ea"/>
                <a:cs typeface="+mn-cs"/>
              </a:rPr>
              <a:t>30% </a:t>
            </a:r>
            <a:r>
              <a:rPr kumimoji="0" lang="en-US" sz="1400" b="0" i="0" u="none" strike="noStrike" kern="1200" cap="none" spc="0" normalizeH="0" baseline="0" noProof="0" dirty="0">
                <a:ln>
                  <a:noFill/>
                </a:ln>
                <a:solidFill>
                  <a:srgbClr val="492365"/>
                </a:solidFill>
                <a:effectLst/>
                <a:uLnTx/>
                <a:uFillTx/>
                <a:latin typeface="Arial" panose="020B0604020202020204" pitchFamily="34" charset="0"/>
                <a:ea typeface="+mn-ea"/>
                <a:cs typeface="+mn-cs"/>
              </a:rPr>
              <a:t>experience lower rates of access to care.</a:t>
            </a:r>
            <a:endParaRPr kumimoji="0" lang="en-US" sz="1200" b="0" i="0" u="none" strike="noStrike" kern="1200" cap="none" spc="0" normalizeH="0" baseline="0" noProof="0" dirty="0">
              <a:ln>
                <a:noFill/>
              </a:ln>
              <a:solidFill>
                <a:srgbClr val="492365"/>
              </a:solidFill>
              <a:effectLst/>
              <a:uLnTx/>
              <a:uFillTx/>
              <a:latin typeface="Arial" panose="020B0604020202020204" pitchFamily="34" charset="0"/>
              <a:ea typeface="+mn-ea"/>
              <a:cs typeface="+mn-cs"/>
            </a:endParaRPr>
          </a:p>
        </p:txBody>
      </p:sp>
      <p:pic>
        <p:nvPicPr>
          <p:cNvPr id="27" name="Graphic 26" descr="Caduceus">
            <a:extLst>
              <a:ext uri="{FF2B5EF4-FFF2-40B4-BE49-F238E27FC236}">
                <a16:creationId xmlns:a16="http://schemas.microsoft.com/office/drawing/2014/main" id="{DF495C8C-066C-ED0D-09BC-A88FFD810B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89425" y="3258868"/>
            <a:ext cx="566904" cy="566902"/>
          </a:xfrm>
          <a:prstGeom prst="rect">
            <a:avLst/>
          </a:prstGeom>
        </p:spPr>
      </p:pic>
      <p:sp>
        <p:nvSpPr>
          <p:cNvPr id="3" name="Title 1">
            <a:extLst>
              <a:ext uri="{FF2B5EF4-FFF2-40B4-BE49-F238E27FC236}">
                <a16:creationId xmlns:a16="http://schemas.microsoft.com/office/drawing/2014/main" id="{A39A465E-E1A5-4812-60A7-A4D16801F71D}"/>
              </a:ext>
            </a:extLst>
          </p:cNvPr>
          <p:cNvSpPr txBox="1">
            <a:spLocks/>
          </p:cNvSpPr>
          <p:nvPr/>
        </p:nvSpPr>
        <p:spPr>
          <a:xfrm>
            <a:off x="457200" y="205978"/>
            <a:ext cx="4161692" cy="972792"/>
          </a:xfrm>
          <a:prstGeom prst="rect">
            <a:avLst/>
          </a:prstGeom>
        </p:spPr>
        <p:txBody>
          <a:bodyPr lIns="0" tIns="0" rIns="0" bIns="0" anchor="ctr" anchorCtr="0"/>
          <a:lstStyle>
            <a:lvl1pPr algn="ctr" defTabSz="914400" rtl="0" eaLnBrk="1" latinLnBrk="0" hangingPunct="1">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492365"/>
                </a:solidFill>
                <a:effectLst/>
                <a:uLnTx/>
                <a:uFillTx/>
                <a:latin typeface="Arial"/>
                <a:ea typeface="+mj-ea"/>
                <a:cs typeface="+mj-cs"/>
              </a:rPr>
              <a:t>LGBTQ+ Americans and Alzheimer's Disease</a:t>
            </a:r>
          </a:p>
        </p:txBody>
      </p:sp>
      <p:sp>
        <p:nvSpPr>
          <p:cNvPr id="2" name="Rectangle 1">
            <a:extLst>
              <a:ext uri="{FF2B5EF4-FFF2-40B4-BE49-F238E27FC236}">
                <a16:creationId xmlns:a16="http://schemas.microsoft.com/office/drawing/2014/main" id="{118814F1-F030-0FF9-E089-49FEB5DAB0EB}"/>
              </a:ext>
            </a:extLst>
          </p:cNvPr>
          <p:cNvSpPr/>
          <p:nvPr/>
        </p:nvSpPr>
        <p:spPr>
          <a:xfrm>
            <a:off x="5641926" y="0"/>
            <a:ext cx="3502073" cy="4589494"/>
          </a:xfrm>
          <a:prstGeom prst="rect">
            <a:avLst/>
          </a:prstGeom>
          <a:blipFill>
            <a:blip r:embed="rId7" cstate="print">
              <a:extLst>
                <a:ext uri="{BEBA8EAE-BF5A-486C-A8C5-ECC9F3942E4B}">
                  <a14:imgProps xmlns:a14="http://schemas.microsoft.com/office/drawing/2010/main">
                    <a14:imgLayer r:embed="rId8">
                      <a14:imgEffect>
                        <a14:sharpenSoften amount="-10000"/>
                      </a14:imgEffect>
                      <a14:imgEffect>
                        <a14:brightnessContrast bright="25000"/>
                      </a14:imgEffect>
                    </a14:imgLayer>
                  </a14:imgProps>
                </a:ext>
                <a:ext uri="{28A0092B-C50C-407E-A947-70E740481C1C}">
                  <a14:useLocalDpi xmlns:a14="http://schemas.microsoft.com/office/drawing/2010/main" val="0"/>
                </a:ext>
              </a:extLst>
            </a:blip>
            <a:srcRect/>
            <a:stretch>
              <a:fillRect l="-23684" t="-9378" r="-4964" b="-37518"/>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FBA02F28-064F-CCF7-1A46-B681FF1C1AB6}"/>
              </a:ext>
            </a:extLst>
          </p:cNvPr>
          <p:cNvSpPr/>
          <p:nvPr/>
        </p:nvSpPr>
        <p:spPr>
          <a:xfrm>
            <a:off x="-1" y="1323294"/>
            <a:ext cx="6125793" cy="1097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0" rIns="640080" bIns="0" rtlCol="0" anchor="ct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LGBTQ+ older adults living with dementia are significantly more likely to live alone, not be partnered or married, not have children, and not have a caregiver.</a:t>
            </a:r>
          </a:p>
        </p:txBody>
      </p:sp>
      <p:sp>
        <p:nvSpPr>
          <p:cNvPr id="5" name="Oval 4">
            <a:extLst>
              <a:ext uri="{FF2B5EF4-FFF2-40B4-BE49-F238E27FC236}">
                <a16:creationId xmlns:a16="http://schemas.microsoft.com/office/drawing/2014/main" id="{DB88BC98-B513-ED53-9F79-2F134D3B217F}"/>
              </a:ext>
            </a:extLst>
          </p:cNvPr>
          <p:cNvSpPr>
            <a:spLocks noChangeAspect="1"/>
          </p:cNvSpPr>
          <p:nvPr/>
        </p:nvSpPr>
        <p:spPr>
          <a:xfrm>
            <a:off x="5641926" y="1323294"/>
            <a:ext cx="1097280" cy="10972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31" name="Graphic 30" descr="home">
            <a:extLst>
              <a:ext uri="{FF2B5EF4-FFF2-40B4-BE49-F238E27FC236}">
                <a16:creationId xmlns:a16="http://schemas.microsoft.com/office/drawing/2014/main" id="{778E0E90-6500-01D4-9C88-4652038E4F3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4018" y="1425891"/>
            <a:ext cx="863547" cy="863547"/>
          </a:xfrm>
          <a:prstGeom prst="rect">
            <a:avLst/>
          </a:prstGeom>
        </p:spPr>
      </p:pic>
    </p:spTree>
    <p:extLst>
      <p:ext uri="{BB962C8B-B14F-4D97-AF65-F5344CB8AC3E}">
        <p14:creationId xmlns:p14="http://schemas.microsoft.com/office/powerpoint/2010/main" val="132628097"/>
      </p:ext>
    </p:extLst>
  </p:cSld>
  <p:clrMapOvr>
    <a:masterClrMapping/>
  </p:clrMapOvr>
  <mc:AlternateContent xmlns:mc="http://schemas.openxmlformats.org/markup-compatibility/2006" xmlns:p14="http://schemas.microsoft.com/office/powerpoint/2010/main">
    <mc:Choice Requires="p14">
      <p:transition spd="med" p14:dur="700" advTm="7202">
        <p:fade/>
      </p:transition>
    </mc:Choice>
    <mc:Fallback xmlns="">
      <p:transition spd="med" advTm="7202">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2036f02611d_0_319"/>
          <p:cNvSpPr txBox="1">
            <a:spLocks noGrp="1"/>
          </p:cNvSpPr>
          <p:nvPr>
            <p:ph type="title"/>
          </p:nvPr>
        </p:nvSpPr>
        <p:spPr>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dirty="0"/>
              <a:t>Care &amp; Support</a:t>
            </a:r>
            <a:endParaRPr dirty="0"/>
          </a:p>
        </p:txBody>
      </p:sp>
      <p:sp>
        <p:nvSpPr>
          <p:cNvPr id="2" name="Text Placeholder 1">
            <a:extLst>
              <a:ext uri="{FF2B5EF4-FFF2-40B4-BE49-F238E27FC236}">
                <a16:creationId xmlns:a16="http://schemas.microsoft.com/office/drawing/2014/main" id="{F5E34688-E823-47A1-8C1E-BAA3E176E635}"/>
              </a:ext>
            </a:extLst>
          </p:cNvPr>
          <p:cNvSpPr>
            <a:spLocks noGrp="1"/>
          </p:cNvSpPr>
          <p:nvPr>
            <p:ph type="body" idx="1"/>
          </p:nvPr>
        </p:nvSpPr>
        <p:spPr/>
        <p:txBody>
          <a:bodyPr/>
          <a:lstStyle/>
          <a:p>
            <a:r>
              <a:rPr lang="en-US" sz="2600" dirty="0"/>
              <a:t>Exponential increase in number of people reached.</a:t>
            </a:r>
          </a:p>
          <a:p>
            <a:pPr lvl="1"/>
            <a:r>
              <a:rPr lang="en-US" sz="2000" dirty="0"/>
              <a:t>Education &amp; Awareness Programs</a:t>
            </a:r>
          </a:p>
          <a:p>
            <a:pPr lvl="1"/>
            <a:r>
              <a:rPr lang="en-US" sz="2000" dirty="0"/>
              <a:t>Support Groups</a:t>
            </a:r>
          </a:p>
          <a:p>
            <a:pPr lvl="1"/>
            <a:r>
              <a:rPr lang="en-US" sz="2000" dirty="0"/>
              <a:t>Early Stage</a:t>
            </a:r>
          </a:p>
          <a:p>
            <a:pPr lvl="1"/>
            <a:r>
              <a:rPr lang="en-US" sz="2000" dirty="0"/>
              <a:t>24/7 Helpline &amp; Care Consultations</a:t>
            </a:r>
          </a:p>
          <a:p>
            <a:endParaRPr lang="en-US" dirty="0"/>
          </a:p>
        </p:txBody>
      </p:sp>
      <p:pic>
        <p:nvPicPr>
          <p:cNvPr id="1026" name="Picture 2">
            <a:extLst>
              <a:ext uri="{FF2B5EF4-FFF2-40B4-BE49-F238E27FC236}">
                <a16:creationId xmlns:a16="http://schemas.microsoft.com/office/drawing/2014/main" id="{88A580CA-7552-4B8B-8EF9-9C7322A06E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24"/>
          <a:stretch/>
        </p:blipFill>
        <p:spPr bwMode="auto">
          <a:xfrm>
            <a:off x="4572000" y="1295223"/>
            <a:ext cx="4348725" cy="2966737"/>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7E09AEA3-AC08-4EC7-8F05-F63C920786E4}"/>
              </a:ext>
            </a:extLst>
          </p:cNvPr>
          <p:cNvSpPr/>
          <p:nvPr/>
        </p:nvSpPr>
        <p:spPr>
          <a:xfrm>
            <a:off x="4572000" y="205978"/>
            <a:ext cx="1245600" cy="127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6415A9E8-CB51-4388-91B3-3ED1766561F2}"/>
              </a:ext>
            </a:extLst>
          </p:cNvPr>
          <p:cNvSpPr txBox="1"/>
          <p:nvPr/>
        </p:nvSpPr>
        <p:spPr>
          <a:xfrm>
            <a:off x="4648202" y="341116"/>
            <a:ext cx="105419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cs typeface="Arial"/>
                <a:sym typeface="Arial"/>
              </a:rPr>
              <a:t>Program Reach with Volunteers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4890B-F59B-42D9-8BF1-381167FA7F90}"/>
              </a:ext>
            </a:extLst>
          </p:cNvPr>
          <p:cNvSpPr>
            <a:spLocks noGrp="1"/>
          </p:cNvSpPr>
          <p:nvPr>
            <p:ph type="title"/>
          </p:nvPr>
        </p:nvSpPr>
        <p:spPr/>
        <p:txBody>
          <a:bodyPr/>
          <a:lstStyle/>
          <a:p>
            <a:endParaRPr lang="en-US" dirty="0"/>
          </a:p>
        </p:txBody>
      </p:sp>
      <p:pic>
        <p:nvPicPr>
          <p:cNvPr id="1026" name="Picture 2" descr="BUILDING A BRIDGE: LGBT FAITH CONVERSATIONS">
            <a:extLst>
              <a:ext uri="{FF2B5EF4-FFF2-40B4-BE49-F238E27FC236}">
                <a16:creationId xmlns:a16="http://schemas.microsoft.com/office/drawing/2014/main" id="{97F1ED50-93F4-4D29-A06D-9592E45C03E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447800" y="205978"/>
            <a:ext cx="5707668" cy="4270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640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Purple Sundays</a:t>
            </a:r>
          </a:p>
        </p:txBody>
      </p:sp>
      <p:sp>
        <p:nvSpPr>
          <p:cNvPr id="3" name="Content Placeholder 2"/>
          <p:cNvSpPr>
            <a:spLocks noGrp="1"/>
          </p:cNvSpPr>
          <p:nvPr>
            <p:ph idx="1"/>
          </p:nvPr>
        </p:nvSpPr>
        <p:spPr/>
        <p:txBody>
          <a:bodyPr/>
          <a:lstStyle/>
          <a:p>
            <a:pPr marL="0" indent="0">
              <a:buNone/>
            </a:pPr>
            <a:r>
              <a:rPr lang="en-US" sz="2200" dirty="0"/>
              <a:t>Purple Sunday is designed to educate members of the faith community about Alzheimer’s and other dementias.</a:t>
            </a:r>
          </a:p>
          <a:p>
            <a:pPr marL="0" indent="0">
              <a:buNone/>
            </a:pPr>
            <a:endParaRPr lang="en-US" sz="2200" dirty="0"/>
          </a:p>
          <a:p>
            <a:pPr marL="0" indent="0">
              <a:buNone/>
            </a:pPr>
            <a:r>
              <a:rPr lang="en-US" sz="2200" dirty="0"/>
              <a:t>Attendees will learn about the impact of Alzheimer’s disease in our community, how to recognize the signs of Alzheimer’s, the importance of early detection, and how to access care and support resources offered by the Association.</a:t>
            </a:r>
          </a:p>
        </p:txBody>
      </p:sp>
    </p:spTree>
    <p:extLst>
      <p:ext uri="{BB962C8B-B14F-4D97-AF65-F5344CB8AC3E}">
        <p14:creationId xmlns:p14="http://schemas.microsoft.com/office/powerpoint/2010/main" val="4067422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U:\2016\Comm\Pictures\rainbowMap.png">
            <a:extLst>
              <a:ext uri="{FF2B5EF4-FFF2-40B4-BE49-F238E27FC236}">
                <a16:creationId xmlns:a16="http://schemas.microsoft.com/office/drawing/2014/main" id="{F0CE1B68-6273-4CED-A143-ADB6A53D67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2980" y="786683"/>
            <a:ext cx="5450681" cy="346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5">
            <a:extLst>
              <a:ext uri="{FF2B5EF4-FFF2-40B4-BE49-F238E27FC236}">
                <a16:creationId xmlns:a16="http://schemas.microsoft.com/office/drawing/2014/main" id="{42081033-6072-4855-A8AF-FE0134ECD32A}"/>
              </a:ext>
            </a:extLst>
          </p:cNvPr>
          <p:cNvSpPr>
            <a:spLocks noChangeArrowheads="1"/>
          </p:cNvSpPr>
          <p:nvPr/>
        </p:nvSpPr>
        <p:spPr bwMode="auto">
          <a:xfrm>
            <a:off x="786686" y="155300"/>
            <a:ext cx="5943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solidFill>
                  <a:srgbClr val="00B050"/>
                </a:solidFill>
              </a:rPr>
              <a:t>U.S. Older Adult Population Growth: 2000-2030</a:t>
            </a:r>
            <a:endParaRPr lang="en-US" altLang="en-US" sz="1800" dirty="0">
              <a:solidFill>
                <a:srgbClr val="00B050"/>
              </a:solidFill>
            </a:endParaRPr>
          </a:p>
        </p:txBody>
      </p:sp>
      <p:sp>
        <p:nvSpPr>
          <p:cNvPr id="11268" name="Rectangle 6">
            <a:extLst>
              <a:ext uri="{FF2B5EF4-FFF2-40B4-BE49-F238E27FC236}">
                <a16:creationId xmlns:a16="http://schemas.microsoft.com/office/drawing/2014/main" id="{52235EB4-7AA6-4484-B1F2-09F86F672E80}"/>
              </a:ext>
            </a:extLst>
          </p:cNvPr>
          <p:cNvSpPr>
            <a:spLocks noChangeArrowheads="1"/>
          </p:cNvSpPr>
          <p:nvPr/>
        </p:nvSpPr>
        <p:spPr bwMode="auto">
          <a:xfrm>
            <a:off x="2802517" y="531416"/>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500" b="1" dirty="0">
                <a:solidFill>
                  <a:srgbClr val="0070C0"/>
                </a:solidFill>
              </a:rPr>
              <a:t>35</a:t>
            </a:r>
            <a:r>
              <a:rPr lang="en-US" altLang="en-US" sz="1350" b="1" dirty="0">
                <a:solidFill>
                  <a:srgbClr val="0070C0"/>
                </a:solidFill>
              </a:rPr>
              <a:t> million to </a:t>
            </a:r>
            <a:r>
              <a:rPr lang="en-US" altLang="en-US" sz="2400" b="1" dirty="0">
                <a:solidFill>
                  <a:srgbClr val="0070C0"/>
                </a:solidFill>
              </a:rPr>
              <a:t>75</a:t>
            </a:r>
            <a:r>
              <a:rPr lang="en-US" altLang="en-US" sz="1350" b="1" dirty="0">
                <a:solidFill>
                  <a:srgbClr val="0070C0"/>
                </a:solidFill>
              </a:rPr>
              <a:t> million = </a:t>
            </a:r>
            <a:r>
              <a:rPr lang="en-US" altLang="en-US" sz="2100" b="1" dirty="0">
                <a:solidFill>
                  <a:srgbClr val="0070C0"/>
                </a:solidFill>
              </a:rPr>
              <a:t>20%</a:t>
            </a:r>
            <a:r>
              <a:rPr lang="en-US" altLang="en-US" sz="1500" b="1" dirty="0">
                <a:solidFill>
                  <a:srgbClr val="0070C0"/>
                </a:solidFill>
              </a:rPr>
              <a:t> </a:t>
            </a:r>
            <a:r>
              <a:rPr lang="en-US" altLang="en-US" sz="1350" b="1" dirty="0">
                <a:solidFill>
                  <a:srgbClr val="0070C0"/>
                </a:solidFill>
              </a:rPr>
              <a:t>of the U.S. population</a:t>
            </a:r>
          </a:p>
        </p:txBody>
      </p:sp>
      <p:sp>
        <p:nvSpPr>
          <p:cNvPr id="11269" name="Rectangle 10">
            <a:extLst>
              <a:ext uri="{FF2B5EF4-FFF2-40B4-BE49-F238E27FC236}">
                <a16:creationId xmlns:a16="http://schemas.microsoft.com/office/drawing/2014/main" id="{A9CB60DB-E31E-4118-993A-D1138ACD6380}"/>
              </a:ext>
            </a:extLst>
          </p:cNvPr>
          <p:cNvSpPr>
            <a:spLocks noChangeArrowheads="1"/>
          </p:cNvSpPr>
          <p:nvPr/>
        </p:nvSpPr>
        <p:spPr bwMode="auto">
          <a:xfrm>
            <a:off x="287849" y="2667898"/>
            <a:ext cx="12907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solidFill>
                  <a:srgbClr val="7030A0"/>
                </a:solidFill>
              </a:rPr>
              <a:t>55+ LGBT </a:t>
            </a:r>
          </a:p>
          <a:p>
            <a:pPr eaLnBrk="1" hangingPunct="1">
              <a:spcBef>
                <a:spcPct val="0"/>
              </a:spcBef>
              <a:buFontTx/>
              <a:buNone/>
            </a:pPr>
            <a:r>
              <a:rPr lang="en-US" altLang="en-US" sz="1800" b="1" dirty="0">
                <a:solidFill>
                  <a:srgbClr val="7030A0"/>
                </a:solidFill>
              </a:rPr>
              <a:t>in 2015: </a:t>
            </a:r>
          </a:p>
          <a:p>
            <a:pPr eaLnBrk="1" hangingPunct="1">
              <a:spcBef>
                <a:spcPct val="0"/>
              </a:spcBef>
              <a:buFontTx/>
              <a:buNone/>
            </a:pPr>
            <a:r>
              <a:rPr lang="en-US" altLang="en-US" sz="2400" b="1" dirty="0">
                <a:solidFill>
                  <a:srgbClr val="7030A0"/>
                </a:solidFill>
              </a:rPr>
              <a:t>3 million</a:t>
            </a:r>
            <a:endParaRPr lang="en-US" altLang="en-US" sz="1800" b="1" dirty="0">
              <a:solidFill>
                <a:srgbClr val="7030A0"/>
              </a:solidFill>
            </a:endParaRPr>
          </a:p>
        </p:txBody>
      </p:sp>
      <p:sp>
        <p:nvSpPr>
          <p:cNvPr id="11270" name="Rectangle 12">
            <a:extLst>
              <a:ext uri="{FF2B5EF4-FFF2-40B4-BE49-F238E27FC236}">
                <a16:creationId xmlns:a16="http://schemas.microsoft.com/office/drawing/2014/main" id="{848115C6-3D01-416F-9075-62B7377E5039}"/>
              </a:ext>
            </a:extLst>
          </p:cNvPr>
          <p:cNvSpPr>
            <a:spLocks noChangeArrowheads="1"/>
          </p:cNvSpPr>
          <p:nvPr/>
        </p:nvSpPr>
        <p:spPr bwMode="auto">
          <a:xfrm>
            <a:off x="7227826" y="955861"/>
            <a:ext cx="1712328"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2100" b="1" dirty="0">
                <a:solidFill>
                  <a:srgbClr val="FF0000"/>
                </a:solidFill>
              </a:rPr>
              <a:t>55+ LGBT </a:t>
            </a:r>
          </a:p>
          <a:p>
            <a:pPr algn="r" eaLnBrk="1" hangingPunct="1">
              <a:spcBef>
                <a:spcPct val="0"/>
              </a:spcBef>
              <a:buFontTx/>
              <a:buNone/>
            </a:pPr>
            <a:r>
              <a:rPr lang="en-US" altLang="en-US" sz="2100" b="1" dirty="0">
                <a:solidFill>
                  <a:srgbClr val="FF0000"/>
                </a:solidFill>
              </a:rPr>
              <a:t>in 2030: </a:t>
            </a:r>
          </a:p>
          <a:p>
            <a:pPr algn="r" eaLnBrk="1" hangingPunct="1">
              <a:spcBef>
                <a:spcPct val="0"/>
              </a:spcBef>
              <a:buFontTx/>
              <a:buNone/>
            </a:pPr>
            <a:r>
              <a:rPr lang="en-US" altLang="en-US" sz="3300" b="1" dirty="0">
                <a:solidFill>
                  <a:srgbClr val="FF0000"/>
                </a:solidFill>
              </a:rPr>
              <a:t>7 million</a:t>
            </a:r>
          </a:p>
        </p:txBody>
      </p:sp>
      <p:sp>
        <p:nvSpPr>
          <p:cNvPr id="12" name="Right Arrow 11">
            <a:extLst>
              <a:ext uri="{FF2B5EF4-FFF2-40B4-BE49-F238E27FC236}">
                <a16:creationId xmlns:a16="http://schemas.microsoft.com/office/drawing/2014/main" id="{946DC73D-5D30-485E-83AA-9876F57CB441}"/>
              </a:ext>
            </a:extLst>
          </p:cNvPr>
          <p:cNvSpPr/>
          <p:nvPr/>
        </p:nvSpPr>
        <p:spPr>
          <a:xfrm rot="20745456">
            <a:off x="1813153" y="2656935"/>
            <a:ext cx="5578500" cy="59451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p>
        </p:txBody>
      </p:sp>
      <p:sp>
        <p:nvSpPr>
          <p:cNvPr id="9" name="Rectangle 10">
            <a:extLst>
              <a:ext uri="{FF2B5EF4-FFF2-40B4-BE49-F238E27FC236}">
                <a16:creationId xmlns:a16="http://schemas.microsoft.com/office/drawing/2014/main" id="{A9CB60DB-E31E-4118-993A-D1138ACD6380}"/>
              </a:ext>
            </a:extLst>
          </p:cNvPr>
          <p:cNvSpPr>
            <a:spLocks noChangeArrowheads="1"/>
          </p:cNvSpPr>
          <p:nvPr/>
        </p:nvSpPr>
        <p:spPr bwMode="auto">
          <a:xfrm>
            <a:off x="1825752" y="3741189"/>
            <a:ext cx="13516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solidFill>
                  <a:srgbClr val="7030A0"/>
                </a:solidFill>
              </a:rPr>
              <a:t>60+ I/DD </a:t>
            </a:r>
          </a:p>
          <a:p>
            <a:pPr eaLnBrk="1" hangingPunct="1">
              <a:spcBef>
                <a:spcPct val="0"/>
              </a:spcBef>
              <a:buFontTx/>
              <a:buNone/>
            </a:pPr>
            <a:r>
              <a:rPr lang="en-US" altLang="en-US" sz="1800" b="1" dirty="0">
                <a:solidFill>
                  <a:srgbClr val="7030A0"/>
                </a:solidFill>
              </a:rPr>
              <a:t>in 2000: </a:t>
            </a:r>
          </a:p>
          <a:p>
            <a:pPr eaLnBrk="1" hangingPunct="1">
              <a:spcBef>
                <a:spcPct val="0"/>
              </a:spcBef>
              <a:buFontTx/>
              <a:buNone/>
            </a:pPr>
            <a:r>
              <a:rPr lang="en-US" altLang="en-US" sz="2400" b="1" dirty="0">
                <a:solidFill>
                  <a:srgbClr val="7030A0"/>
                </a:solidFill>
              </a:rPr>
              <a:t>640,000+</a:t>
            </a:r>
            <a:endParaRPr lang="en-US" altLang="en-US" sz="1800" b="1" dirty="0">
              <a:solidFill>
                <a:srgbClr val="7030A0"/>
              </a:solidFill>
            </a:endParaRPr>
          </a:p>
        </p:txBody>
      </p:sp>
      <p:sp>
        <p:nvSpPr>
          <p:cNvPr id="10" name="Rectangle 12">
            <a:extLst>
              <a:ext uri="{FF2B5EF4-FFF2-40B4-BE49-F238E27FC236}">
                <a16:creationId xmlns:a16="http://schemas.microsoft.com/office/drawing/2014/main" id="{848115C6-3D01-416F-9075-62B7377E5039}"/>
              </a:ext>
            </a:extLst>
          </p:cNvPr>
          <p:cNvSpPr>
            <a:spLocks noChangeArrowheads="1"/>
          </p:cNvSpPr>
          <p:nvPr/>
        </p:nvSpPr>
        <p:spPr bwMode="auto">
          <a:xfrm>
            <a:off x="6406925" y="2958168"/>
            <a:ext cx="2040944"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2100" b="1" dirty="0">
                <a:solidFill>
                  <a:srgbClr val="FF0000"/>
                </a:solidFill>
              </a:rPr>
              <a:t>60+ LGBT </a:t>
            </a:r>
          </a:p>
          <a:p>
            <a:pPr algn="r" eaLnBrk="1" hangingPunct="1">
              <a:spcBef>
                <a:spcPct val="0"/>
              </a:spcBef>
              <a:buFontTx/>
              <a:buNone/>
            </a:pPr>
            <a:r>
              <a:rPr lang="en-US" altLang="en-US" sz="2100" b="1" dirty="0">
                <a:solidFill>
                  <a:srgbClr val="FF0000"/>
                </a:solidFill>
              </a:rPr>
              <a:t>in 2030: </a:t>
            </a:r>
          </a:p>
          <a:p>
            <a:pPr algn="r" eaLnBrk="1" hangingPunct="1">
              <a:spcBef>
                <a:spcPct val="0"/>
              </a:spcBef>
              <a:buFontTx/>
              <a:buNone/>
            </a:pPr>
            <a:r>
              <a:rPr lang="en-US" altLang="en-US" sz="3300" b="1" dirty="0">
                <a:solidFill>
                  <a:srgbClr val="FF0000"/>
                </a:solidFill>
              </a:rPr>
              <a:t>1.2 million</a:t>
            </a:r>
          </a:p>
        </p:txBody>
      </p:sp>
    </p:spTree>
    <p:extLst>
      <p:ext uri="{BB962C8B-B14F-4D97-AF65-F5344CB8AC3E}">
        <p14:creationId xmlns:p14="http://schemas.microsoft.com/office/powerpoint/2010/main" val="4116883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381229-7562-471B-9047-CB628EB68FA5}"/>
              </a:ext>
            </a:extLst>
          </p:cNvPr>
          <p:cNvSpPr>
            <a:spLocks noGrp="1"/>
          </p:cNvSpPr>
          <p:nvPr>
            <p:ph type="title"/>
          </p:nvPr>
        </p:nvSpPr>
        <p:spPr/>
        <p:txBody>
          <a:bodyPr/>
          <a:lstStyle/>
          <a:p>
            <a:r>
              <a:rPr lang="en-US" dirty="0"/>
              <a:t>Purple Sunday:</a:t>
            </a:r>
          </a:p>
        </p:txBody>
      </p:sp>
      <p:sp>
        <p:nvSpPr>
          <p:cNvPr id="6" name="Content Placeholder 5">
            <a:extLst>
              <a:ext uri="{FF2B5EF4-FFF2-40B4-BE49-F238E27FC236}">
                <a16:creationId xmlns:a16="http://schemas.microsoft.com/office/drawing/2014/main" id="{3C2E273A-0D20-403A-9782-6712680D381E}"/>
              </a:ext>
            </a:extLst>
          </p:cNvPr>
          <p:cNvSpPr>
            <a:spLocks noGrp="1"/>
          </p:cNvSpPr>
          <p:nvPr>
            <p:ph idx="1"/>
          </p:nvPr>
        </p:nvSpPr>
        <p:spPr/>
        <p:txBody>
          <a:bodyPr/>
          <a:lstStyle/>
          <a:p>
            <a:pPr>
              <a:spcAft>
                <a:spcPts val="600"/>
              </a:spcAft>
            </a:pPr>
            <a:r>
              <a:rPr lang="en-US" sz="2400" dirty="0"/>
              <a:t>Devote one sermon or bible study to issues surrounding faith, aging and dementia</a:t>
            </a:r>
          </a:p>
          <a:p>
            <a:pPr>
              <a:spcAft>
                <a:spcPts val="600"/>
              </a:spcAft>
            </a:pPr>
            <a:r>
              <a:rPr lang="en-US" sz="2400" dirty="0"/>
              <a:t>Wear purple dresses, hats, ties, shirts (take photos)</a:t>
            </a:r>
          </a:p>
          <a:p>
            <a:pPr>
              <a:spcAft>
                <a:spcPts val="600"/>
              </a:spcAft>
            </a:pPr>
            <a:r>
              <a:rPr lang="en-US" sz="2400" dirty="0"/>
              <a:t>Host a Prayer with a Purpose circle for people affected by Alzheimer’s and other dementia</a:t>
            </a:r>
            <a:endParaRPr lang="en-US" dirty="0"/>
          </a:p>
          <a:p>
            <a:pPr>
              <a:spcAft>
                <a:spcPts val="600"/>
              </a:spcAft>
            </a:pPr>
            <a:r>
              <a:rPr lang="en-US" sz="2400" dirty="0"/>
              <a:t>Consider hosting an Alzheimer’s Association program</a:t>
            </a:r>
          </a:p>
        </p:txBody>
      </p:sp>
    </p:spTree>
    <p:extLst>
      <p:ext uri="{BB962C8B-B14F-4D97-AF65-F5344CB8AC3E}">
        <p14:creationId xmlns:p14="http://schemas.microsoft.com/office/powerpoint/2010/main" val="1125510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Faith Outreach Ambassadors</a:t>
            </a:r>
          </a:p>
        </p:txBody>
      </p:sp>
      <p:sp>
        <p:nvSpPr>
          <p:cNvPr id="3" name="Content Placeholder 2"/>
          <p:cNvSpPr>
            <a:spLocks noGrp="1"/>
          </p:cNvSpPr>
          <p:nvPr>
            <p:ph idx="1"/>
          </p:nvPr>
        </p:nvSpPr>
        <p:spPr/>
        <p:txBody>
          <a:bodyPr/>
          <a:lstStyle/>
          <a:p>
            <a:r>
              <a:rPr lang="en-US" sz="2400" dirty="0"/>
              <a:t>Raise awareness within faith community</a:t>
            </a:r>
          </a:p>
          <a:p>
            <a:r>
              <a:rPr lang="en-US" sz="2400" dirty="0"/>
              <a:t>Connect to Alzheimer’s Association resources</a:t>
            </a:r>
          </a:p>
          <a:p>
            <a:r>
              <a:rPr lang="en-US" sz="2400" dirty="0"/>
              <a:t>Offer short presentations to raise awareness</a:t>
            </a:r>
          </a:p>
          <a:p>
            <a:r>
              <a:rPr lang="en-US" sz="2400" dirty="0"/>
              <a:t>Share information</a:t>
            </a:r>
          </a:p>
          <a:p>
            <a:pPr lvl="1"/>
            <a:r>
              <a:rPr lang="en-US" sz="2000" dirty="0"/>
              <a:t>24/7 Helpline (800-272-3900)</a:t>
            </a:r>
          </a:p>
          <a:p>
            <a:pPr lvl="1"/>
            <a:r>
              <a:rPr lang="en-US" sz="2000" dirty="0"/>
              <a:t>Education Program</a:t>
            </a:r>
          </a:p>
          <a:p>
            <a:pPr lvl="1"/>
            <a:r>
              <a:rPr lang="en-US" sz="2000" dirty="0"/>
              <a:t>Support Groups</a:t>
            </a:r>
          </a:p>
          <a:p>
            <a:r>
              <a:rPr lang="en-US" sz="2400" dirty="0"/>
              <a:t>Get involved in The Longest Day or Walk to End Alzheimer’s </a:t>
            </a:r>
          </a:p>
          <a:p>
            <a:endParaRPr lang="en-US" dirty="0"/>
          </a:p>
        </p:txBody>
      </p:sp>
    </p:spTree>
    <p:extLst>
      <p:ext uri="{BB962C8B-B14F-4D97-AF65-F5344CB8AC3E}">
        <p14:creationId xmlns:p14="http://schemas.microsoft.com/office/powerpoint/2010/main" val="1383350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ox">
            <a:extLst>
              <a:ext uri="{FF2B5EF4-FFF2-40B4-BE49-F238E27FC236}">
                <a16:creationId xmlns:a16="http://schemas.microsoft.com/office/drawing/2014/main" id="{60B2B4B5-467F-D59E-558F-EA7E2DF8339E}"/>
              </a:ext>
            </a:extLst>
          </p:cNvPr>
          <p:cNvSpPr/>
          <p:nvPr/>
        </p:nvSpPr>
        <p:spPr>
          <a:xfrm>
            <a:off x="0" y="0"/>
            <a:ext cx="2980524" cy="45902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182880" bIns="0" rtlCol="0" anchor="t" anchorCtr="0"/>
          <a:lstStyle/>
          <a:p>
            <a:pPr marL="0" marR="0" lvl="0" indent="0" algn="l" defTabSz="914378" rtl="0" eaLnBrk="1" fontAlgn="auto" latinLnBrk="0" hangingPunct="1">
              <a:lnSpc>
                <a:spcPct val="100000"/>
              </a:lnSpc>
              <a:spcBef>
                <a:spcPts val="0"/>
              </a:spcBef>
              <a:spcAft>
                <a:spcPts val="0"/>
              </a:spcAft>
              <a:buClrTx/>
              <a:buSzTx/>
              <a:buFontTx/>
              <a:buNone/>
              <a:tabLst>
                <a:tab pos="111125" algn="l"/>
              </a:tabLst>
              <a:defRPr/>
            </a:pPr>
            <a:r>
              <a:rPr kumimoji="0" lang="en-US" sz="2800" b="1" i="0" u="none" strike="noStrike" kern="1200" cap="none" spc="0" normalizeH="0" baseline="0" noProof="0" dirty="0">
                <a:ln>
                  <a:noFill/>
                </a:ln>
                <a:solidFill>
                  <a:srgbClr val="490D66"/>
                </a:solidFill>
                <a:effectLst/>
                <a:uLnTx/>
                <a:uFillTx/>
                <a:latin typeface="Arial"/>
                <a:ea typeface="+mn-ea"/>
                <a:cs typeface="+mn-cs"/>
              </a:rPr>
              <a:t>The Alzheimer’s Association provides care and support to those affected.</a:t>
            </a:r>
          </a:p>
        </p:txBody>
      </p:sp>
      <p:sp>
        <p:nvSpPr>
          <p:cNvPr id="3" name="sandwich 1">
            <a:extLst>
              <a:ext uri="{FF2B5EF4-FFF2-40B4-BE49-F238E27FC236}">
                <a16:creationId xmlns:a16="http://schemas.microsoft.com/office/drawing/2014/main" id="{75CE55BF-5170-6B46-C98A-038EEF30E52A}"/>
              </a:ext>
            </a:extLst>
          </p:cNvPr>
          <p:cNvSpPr/>
          <p:nvPr/>
        </p:nvSpPr>
        <p:spPr>
          <a:xfrm>
            <a:off x="2980524" y="0"/>
            <a:ext cx="3081738" cy="1528718"/>
          </a:xfrm>
          <a:prstGeom prst="rect">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0" rIns="228600" bIns="0" rtlCol="0" anchor="ctr" anchorCtr="0"/>
          <a:lstStyle/>
          <a:p>
            <a:pPr marL="0" marR="0" lvl="0" indent="0" algn="ctr" defTabSz="914378" rtl="0" eaLnBrk="1" fontAlgn="auto" latinLnBrk="0" hangingPunct="1">
              <a:lnSpc>
                <a:spcPct val="100000"/>
              </a:lnSpc>
              <a:spcBef>
                <a:spcPts val="0"/>
              </a:spcBef>
              <a:spcAft>
                <a:spcPts val="1200"/>
              </a:spcAft>
              <a:buClrTx/>
              <a:buSzTx/>
              <a:buFontTx/>
              <a:buNone/>
              <a:tabLst/>
              <a:defRPr/>
            </a:pPr>
            <a:r>
              <a:rPr kumimoji="0" lang="en-US" sz="1200" b="1" i="0" u="none" strike="noStrike" kern="1200" cap="none" spc="0" normalizeH="0" baseline="0" noProof="0" dirty="0">
                <a:ln>
                  <a:noFill/>
                </a:ln>
                <a:solidFill>
                  <a:srgbClr val="490D66"/>
                </a:solidFill>
                <a:effectLst/>
                <a:uLnTx/>
                <a:uFillTx/>
                <a:latin typeface="Arial" panose="020B0604020202020204" pitchFamily="34" charset="0"/>
                <a:ea typeface="+mn-ea"/>
                <a:cs typeface="+mn-cs"/>
              </a:rPr>
              <a:t>Free 24/7 Helpline: 800.272.3900</a:t>
            </a:r>
          </a:p>
          <a:p>
            <a:pPr marL="171450" marR="0" lvl="0" indent="-171450"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90D66"/>
                </a:solidFill>
                <a:effectLst/>
                <a:uLnTx/>
                <a:uFillTx/>
                <a:latin typeface="Arial" panose="020B0604020202020204" pitchFamily="34" charset="0"/>
                <a:ea typeface="+mn-ea"/>
                <a:cs typeface="+mn-cs"/>
              </a:rPr>
              <a:t>Staffed by master’s-level clinicians and specialists</a:t>
            </a:r>
          </a:p>
          <a:p>
            <a:pPr marL="171450" marR="0" lvl="0" indent="-171450"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90D66"/>
                </a:solidFill>
                <a:effectLst/>
                <a:uLnTx/>
                <a:uFillTx/>
                <a:latin typeface="Arial" panose="020B0604020202020204" pitchFamily="34" charset="0"/>
                <a:ea typeface="+mn-ea"/>
                <a:cs typeface="+mn-cs"/>
              </a:rPr>
              <a:t>Provides confidential support and information in over 200 languages</a:t>
            </a:r>
          </a:p>
        </p:txBody>
      </p:sp>
      <p:sp>
        <p:nvSpPr>
          <p:cNvPr id="4" name="sandwich 1">
            <a:extLst>
              <a:ext uri="{FF2B5EF4-FFF2-40B4-BE49-F238E27FC236}">
                <a16:creationId xmlns:a16="http://schemas.microsoft.com/office/drawing/2014/main" id="{C8C50E72-948E-FC6A-AFF1-C0D089D92D06}"/>
              </a:ext>
            </a:extLst>
          </p:cNvPr>
          <p:cNvSpPr/>
          <p:nvPr/>
        </p:nvSpPr>
        <p:spPr>
          <a:xfrm>
            <a:off x="6062262" y="0"/>
            <a:ext cx="3081738" cy="1528718"/>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0" rIns="228600" bIns="0" rtlCol="0" anchor="ctr" anchorCtr="0"/>
          <a:lstStyle/>
          <a:p>
            <a:pPr marL="0" marR="0" lvl="0" indent="0" algn="ctr" defTabSz="914378" rtl="0" eaLnBrk="1" fontAlgn="auto" latinLnBrk="0" hangingPunct="1">
              <a:lnSpc>
                <a:spcPct val="100000"/>
              </a:lnSpc>
              <a:spcBef>
                <a:spcPts val="0"/>
              </a:spcBef>
              <a:spcAft>
                <a:spcPts val="1200"/>
              </a:spcAft>
              <a:buClrTx/>
              <a:buSzTx/>
              <a:buFontTx/>
              <a:buNone/>
              <a:tabLst/>
              <a:defRPr/>
            </a:pPr>
            <a:r>
              <a:rPr kumimoji="0" lang="en-US" sz="1200" b="1" i="0" u="none" strike="noStrike" kern="1200" cap="none" spc="0" normalizeH="0" baseline="0" noProof="0" dirty="0">
                <a:ln>
                  <a:noFill/>
                </a:ln>
                <a:solidFill>
                  <a:srgbClr val="490D66"/>
                </a:solidFill>
                <a:effectLst/>
                <a:uLnTx/>
                <a:uFillTx/>
                <a:latin typeface="Arial" panose="020B0604020202020204" pitchFamily="34" charset="0"/>
                <a:ea typeface="+mn-ea"/>
                <a:cs typeface="+mn-cs"/>
              </a:rPr>
              <a:t>Resource-rich website: </a:t>
            </a:r>
            <a:r>
              <a:rPr kumimoji="0" lang="en-US" sz="1200" b="1" i="0" u="none" strike="noStrike" kern="1200" cap="none" spc="0" normalizeH="0" baseline="0" noProof="0" dirty="0" err="1">
                <a:ln>
                  <a:noFill/>
                </a:ln>
                <a:solidFill>
                  <a:srgbClr val="490D66"/>
                </a:solidFill>
                <a:effectLst/>
                <a:uLnTx/>
                <a:uFillTx/>
                <a:latin typeface="Arial" panose="020B0604020202020204" pitchFamily="34" charset="0"/>
                <a:ea typeface="+mn-ea"/>
                <a:cs typeface="+mn-cs"/>
              </a:rPr>
              <a:t>alz.org</a:t>
            </a:r>
            <a:r>
              <a:rPr kumimoji="0" lang="en-US" sz="900" b="1" i="0" u="none" strike="noStrike" kern="1200" cap="none" spc="0" normalizeH="0" baseline="42000" noProof="0" dirty="0">
                <a:ln>
                  <a:noFill/>
                </a:ln>
                <a:solidFill>
                  <a:srgbClr val="490D66"/>
                </a:solidFill>
                <a:effectLst/>
                <a:uLnTx/>
                <a:uFillTx/>
                <a:latin typeface="Arial" panose="020B0604020202020204" pitchFamily="34" charset="0"/>
                <a:ea typeface="+mn-ea"/>
                <a:cs typeface="+mn-cs"/>
              </a:rPr>
              <a:t>®</a:t>
            </a:r>
          </a:p>
          <a:p>
            <a:pPr marL="171450" marR="0" lvl="0" indent="-171450"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90D66"/>
                </a:solidFill>
                <a:effectLst/>
                <a:uLnTx/>
                <a:uFillTx/>
                <a:latin typeface="Arial" panose="020B0604020202020204" pitchFamily="34" charset="0"/>
                <a:ea typeface="+mn-ea"/>
                <a:cs typeface="+mn-cs"/>
              </a:rPr>
              <a:t>Often the first stop for individuals after receiving a diagnosis</a:t>
            </a:r>
          </a:p>
          <a:p>
            <a:pPr marL="171450" marR="0" lvl="0" indent="-171450"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90D66"/>
                </a:solidFill>
                <a:effectLst/>
                <a:uLnTx/>
                <a:uFillTx/>
                <a:latin typeface="Arial" panose="020B0604020202020204" pitchFamily="34" charset="0"/>
                <a:ea typeface="+mn-ea"/>
                <a:cs typeface="+mn-cs"/>
              </a:rPr>
              <a:t>Includes sections for those living with the disease, caregivers and health care professionals</a:t>
            </a:r>
          </a:p>
        </p:txBody>
      </p:sp>
      <p:sp>
        <p:nvSpPr>
          <p:cNvPr id="18" name="sandwich 1">
            <a:extLst>
              <a:ext uri="{FF2B5EF4-FFF2-40B4-BE49-F238E27FC236}">
                <a16:creationId xmlns:a16="http://schemas.microsoft.com/office/drawing/2014/main" id="{2D019CAD-76C8-BA73-8249-B481B2DCB1DA}"/>
              </a:ext>
            </a:extLst>
          </p:cNvPr>
          <p:cNvSpPr/>
          <p:nvPr/>
        </p:nvSpPr>
        <p:spPr>
          <a:xfrm>
            <a:off x="2980524" y="1528718"/>
            <a:ext cx="3081738" cy="1532852"/>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0" rIns="228600" bIns="0" rtlCol="0" anchor="ctr" anchorCtr="0"/>
          <a:lstStyle/>
          <a:p>
            <a:pPr marL="0" marR="0" lvl="0" indent="0" algn="ctr" defTabSz="914378" rtl="0" eaLnBrk="1" fontAlgn="auto" latinLnBrk="0" hangingPunct="1">
              <a:lnSpc>
                <a:spcPct val="100000"/>
              </a:lnSpc>
              <a:spcBef>
                <a:spcPts val="0"/>
              </a:spcBef>
              <a:spcAft>
                <a:spcPts val="1200"/>
              </a:spcAft>
              <a:buClrTx/>
              <a:buSzTx/>
              <a:buFontTx/>
              <a:buNone/>
              <a:tabLst/>
              <a:defRPr/>
            </a:pPr>
            <a:r>
              <a:rPr kumimoji="0" lang="en-US" sz="1200" b="1" i="0" u="none" strike="noStrike" kern="1200" cap="none" spc="0" normalizeH="0" baseline="0" noProof="0" dirty="0" err="1">
                <a:ln>
                  <a:noFill/>
                </a:ln>
                <a:solidFill>
                  <a:srgbClr val="490D66"/>
                </a:solidFill>
                <a:effectLst/>
                <a:uLnTx/>
                <a:uFillTx/>
                <a:latin typeface="Arial" panose="020B0604020202020204" pitchFamily="34" charset="0"/>
                <a:ea typeface="+mn-ea"/>
                <a:cs typeface="+mn-cs"/>
              </a:rPr>
              <a:t>ALZConnected</a:t>
            </a:r>
            <a:r>
              <a:rPr kumimoji="0" lang="en-US" sz="900" b="1" i="0" u="none" strike="noStrike" kern="1200" cap="none" spc="0" normalizeH="0" baseline="42000" noProof="0" dirty="0">
                <a:ln>
                  <a:noFill/>
                </a:ln>
                <a:solidFill>
                  <a:srgbClr val="490D66"/>
                </a:solidFill>
                <a:effectLst/>
                <a:uLnTx/>
                <a:uFillTx/>
                <a:latin typeface="Arial" panose="020B0604020202020204" pitchFamily="34" charset="0"/>
                <a:ea typeface="+mn-ea"/>
                <a:cs typeface="+mn-cs"/>
              </a:rPr>
              <a:t>®</a:t>
            </a:r>
            <a:r>
              <a:rPr kumimoji="0" lang="en-US" sz="1200" b="1" i="0" u="none" strike="noStrike" kern="1200" cap="none" spc="0" normalizeH="0" baseline="0" noProof="0" dirty="0">
                <a:ln>
                  <a:noFill/>
                </a:ln>
                <a:solidFill>
                  <a:srgbClr val="490D66"/>
                </a:solidFill>
                <a:effectLst/>
                <a:uLnTx/>
                <a:uFillTx/>
                <a:latin typeface="Arial" panose="020B0604020202020204" pitchFamily="34" charset="0"/>
                <a:ea typeface="+mn-ea"/>
                <a:cs typeface="+mn-cs"/>
              </a:rPr>
              <a:t>: alz.org/</a:t>
            </a:r>
            <a:r>
              <a:rPr kumimoji="0" lang="en-US" sz="1200" b="1" i="0" u="none" strike="noStrike" kern="1200" cap="none" spc="0" normalizeH="0" baseline="0" noProof="0" dirty="0" err="1">
                <a:ln>
                  <a:noFill/>
                </a:ln>
                <a:solidFill>
                  <a:srgbClr val="490D66"/>
                </a:solidFill>
                <a:effectLst/>
                <a:uLnTx/>
                <a:uFillTx/>
                <a:latin typeface="Arial" panose="020B0604020202020204" pitchFamily="34" charset="0"/>
                <a:ea typeface="+mn-ea"/>
                <a:cs typeface="+mn-cs"/>
              </a:rPr>
              <a:t>alzconnected</a:t>
            </a:r>
            <a:endParaRPr kumimoji="0" lang="en-US" sz="1200" b="1" i="0" u="none" strike="noStrike" kern="1200" cap="none" spc="0" normalizeH="0" baseline="0" noProof="0" dirty="0">
              <a:ln>
                <a:noFill/>
              </a:ln>
              <a:solidFill>
                <a:srgbClr val="490D66"/>
              </a:solidFill>
              <a:effectLst/>
              <a:uLnTx/>
              <a:uFillTx/>
              <a:latin typeface="Arial" panose="020B0604020202020204" pitchFamily="34" charset="0"/>
              <a:ea typeface="+mn-ea"/>
              <a:cs typeface="+mn-cs"/>
            </a:endParaRPr>
          </a:p>
          <a:p>
            <a:pPr marL="171450" marR="0" lvl="0" indent="-171450"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90D66"/>
                </a:solidFill>
                <a:effectLst/>
                <a:uLnTx/>
                <a:uFillTx/>
                <a:latin typeface="Arial" panose="020B0604020202020204" pitchFamily="34" charset="0"/>
                <a:ea typeface="+mn-ea"/>
                <a:cs typeface="+mn-cs"/>
              </a:rPr>
              <a:t>Free online community designed for people living with dementia and their caregivers</a:t>
            </a:r>
          </a:p>
        </p:txBody>
      </p:sp>
      <p:sp>
        <p:nvSpPr>
          <p:cNvPr id="20" name="sandwich 1">
            <a:extLst>
              <a:ext uri="{FF2B5EF4-FFF2-40B4-BE49-F238E27FC236}">
                <a16:creationId xmlns:a16="http://schemas.microsoft.com/office/drawing/2014/main" id="{50A14498-4FAE-84F0-A70C-5A3B3C3FD678}"/>
              </a:ext>
            </a:extLst>
          </p:cNvPr>
          <p:cNvSpPr/>
          <p:nvPr/>
        </p:nvSpPr>
        <p:spPr>
          <a:xfrm>
            <a:off x="6062262" y="1528718"/>
            <a:ext cx="3081738" cy="1532852"/>
          </a:xfrm>
          <a:prstGeom prst="rect">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0" rIns="228600" bIns="0" rtlCol="0" anchor="ctr" anchorCtr="0"/>
          <a:lstStyle/>
          <a:p>
            <a:pPr marL="0" marR="0" lvl="0" indent="0" algn="ctr" defTabSz="914378" rtl="0" eaLnBrk="1" fontAlgn="auto" latinLnBrk="0" hangingPunct="1">
              <a:lnSpc>
                <a:spcPct val="100000"/>
              </a:lnSpc>
              <a:spcBef>
                <a:spcPts val="0"/>
              </a:spcBef>
              <a:spcAft>
                <a:spcPts val="1200"/>
              </a:spcAft>
              <a:buClrTx/>
              <a:buSzTx/>
              <a:buFontTx/>
              <a:buNone/>
              <a:tabLst/>
              <a:defRPr/>
            </a:pPr>
            <a:r>
              <a:rPr kumimoji="0" lang="en-US" sz="1200" b="1" i="0" u="none" strike="noStrike" kern="1200" cap="none" spc="0" normalizeH="0" baseline="0" noProof="0" dirty="0">
                <a:ln>
                  <a:noFill/>
                </a:ln>
                <a:solidFill>
                  <a:srgbClr val="490D66"/>
                </a:solidFill>
                <a:effectLst/>
                <a:uLnTx/>
                <a:uFillTx/>
                <a:latin typeface="Arial" panose="020B0604020202020204" pitchFamily="34" charset="0"/>
                <a:ea typeface="+mn-ea"/>
                <a:cs typeface="+mn-cs"/>
              </a:rPr>
              <a:t>Education and support: </a:t>
            </a:r>
            <a:r>
              <a:rPr kumimoji="0" lang="en-US" sz="1200" b="1" i="0" u="none" strike="noStrike" kern="1200" cap="none" spc="0" normalizeH="0" baseline="0" noProof="0" dirty="0" err="1">
                <a:ln>
                  <a:noFill/>
                </a:ln>
                <a:solidFill>
                  <a:srgbClr val="490D66"/>
                </a:solidFill>
                <a:effectLst/>
                <a:uLnTx/>
                <a:uFillTx/>
                <a:latin typeface="Arial" panose="020B0604020202020204" pitchFamily="34" charset="0"/>
                <a:ea typeface="+mn-ea"/>
                <a:cs typeface="+mn-cs"/>
              </a:rPr>
              <a:t>alz.org</a:t>
            </a:r>
            <a:r>
              <a:rPr kumimoji="0" lang="en-US" sz="1200" b="1" i="0" u="none" strike="noStrike" kern="1200" cap="none" spc="0" normalizeH="0" baseline="0" noProof="0" dirty="0">
                <a:ln>
                  <a:noFill/>
                </a:ln>
                <a:solidFill>
                  <a:srgbClr val="490D66"/>
                </a:solidFill>
                <a:effectLst/>
                <a:uLnTx/>
                <a:uFillTx/>
                <a:latin typeface="Arial" panose="020B0604020202020204" pitchFamily="34" charset="0"/>
                <a:ea typeface="+mn-ea"/>
                <a:cs typeface="+mn-cs"/>
              </a:rPr>
              <a:t>/CRF</a:t>
            </a:r>
          </a:p>
          <a:p>
            <a:pPr marL="171450" marR="0" lvl="0" indent="-171450"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90D66"/>
                </a:solidFill>
                <a:effectLst/>
                <a:uLnTx/>
                <a:uFillTx/>
                <a:latin typeface="Arial" panose="020B0604020202020204" pitchFamily="34" charset="0"/>
                <a:ea typeface="+mn-ea"/>
                <a:cs typeface="+mn-cs"/>
              </a:rPr>
              <a:t>For caregivers and individuals living with Alzheimer's or other dementia</a:t>
            </a:r>
          </a:p>
          <a:p>
            <a:pPr marL="171450" marR="0" lvl="0" indent="-171450"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90D66"/>
                </a:solidFill>
                <a:effectLst/>
                <a:uLnTx/>
                <a:uFillTx/>
                <a:latin typeface="Arial" panose="020B0604020202020204" pitchFamily="34" charset="0"/>
                <a:ea typeface="+mn-ea"/>
                <a:cs typeface="+mn-cs"/>
              </a:rPr>
              <a:t>Offered in-person, virtually and online</a:t>
            </a:r>
          </a:p>
        </p:txBody>
      </p:sp>
      <p:sp>
        <p:nvSpPr>
          <p:cNvPr id="22" name="sandwich 1">
            <a:extLst>
              <a:ext uri="{FF2B5EF4-FFF2-40B4-BE49-F238E27FC236}">
                <a16:creationId xmlns:a16="http://schemas.microsoft.com/office/drawing/2014/main" id="{85E9983F-F76E-FC3C-8644-4FB1EB3B7DC3}"/>
              </a:ext>
            </a:extLst>
          </p:cNvPr>
          <p:cNvSpPr/>
          <p:nvPr/>
        </p:nvSpPr>
        <p:spPr>
          <a:xfrm>
            <a:off x="2980524" y="3061570"/>
            <a:ext cx="3081738" cy="1528718"/>
          </a:xfrm>
          <a:prstGeom prst="rect">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0" rIns="228600" bIns="0" rtlCol="0" anchor="ctr" anchorCtr="0"/>
          <a:lstStyle/>
          <a:p>
            <a:pPr marL="0" marR="0" lvl="0" indent="0" algn="ctr" defTabSz="914378" rtl="0" eaLnBrk="1" fontAlgn="auto" latinLnBrk="0" hangingPunct="1">
              <a:lnSpc>
                <a:spcPct val="100000"/>
              </a:lnSpc>
              <a:spcBef>
                <a:spcPts val="0"/>
              </a:spcBef>
              <a:spcAft>
                <a:spcPts val="1200"/>
              </a:spcAft>
              <a:buClrTx/>
              <a:buSzTx/>
              <a:buFontTx/>
              <a:buNone/>
              <a:tabLst/>
              <a:defRPr/>
            </a:pPr>
            <a:r>
              <a:rPr kumimoji="0" lang="en-US" sz="1200" b="1" i="0" u="none" strike="noStrike" kern="1200" cap="none" spc="0" normalizeH="0" baseline="0" noProof="0" dirty="0">
                <a:ln>
                  <a:noFill/>
                </a:ln>
                <a:solidFill>
                  <a:srgbClr val="490D66"/>
                </a:solidFill>
                <a:effectLst/>
                <a:uLnTx/>
                <a:uFillTx/>
                <a:latin typeface="Arial" panose="020B0604020202020204" pitchFamily="34" charset="0"/>
                <a:ea typeface="+mn-ea"/>
                <a:cs typeface="+mn-cs"/>
              </a:rPr>
              <a:t>Alzheimer’s Association &amp; AARP Community Resource Finder: </a:t>
            </a:r>
            <a:r>
              <a:rPr kumimoji="0" lang="en-US" sz="1200" b="1" i="0" u="none" strike="noStrike" kern="1200" cap="none" spc="0" normalizeH="0" baseline="0" noProof="0" dirty="0" err="1">
                <a:ln>
                  <a:noFill/>
                </a:ln>
                <a:solidFill>
                  <a:srgbClr val="490D66"/>
                </a:solidFill>
                <a:effectLst/>
                <a:uLnTx/>
                <a:uFillTx/>
                <a:latin typeface="Arial" panose="020B0604020202020204" pitchFamily="34" charset="0"/>
                <a:ea typeface="+mn-ea"/>
                <a:cs typeface="+mn-cs"/>
              </a:rPr>
              <a:t>alz.org</a:t>
            </a:r>
            <a:r>
              <a:rPr kumimoji="0" lang="en-US" sz="1200" b="1" i="0" u="none" strike="noStrike" kern="1200" cap="none" spc="0" normalizeH="0" baseline="0" noProof="0" dirty="0">
                <a:ln>
                  <a:noFill/>
                </a:ln>
                <a:solidFill>
                  <a:srgbClr val="490D66"/>
                </a:solidFill>
                <a:effectLst/>
                <a:uLnTx/>
                <a:uFillTx/>
                <a:latin typeface="Arial" panose="020B0604020202020204" pitchFamily="34" charset="0"/>
                <a:ea typeface="+mn-ea"/>
                <a:cs typeface="+mn-cs"/>
              </a:rPr>
              <a:t>/CRF</a:t>
            </a:r>
          </a:p>
          <a:p>
            <a:pPr marL="171450" marR="0" lvl="0" indent="-171450" algn="l" defTabSz="914378"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90D66"/>
                </a:solidFill>
                <a:effectLst/>
                <a:uLnTx/>
                <a:uFillTx/>
                <a:latin typeface="Arial" panose="020B0604020202020204" pitchFamily="34" charset="0"/>
                <a:ea typeface="+mn-ea"/>
                <a:cs typeface="+mn-cs"/>
              </a:rPr>
              <a:t>Comprehensive database of local dementia and aging-related resources</a:t>
            </a:r>
          </a:p>
        </p:txBody>
      </p:sp>
      <p:sp>
        <p:nvSpPr>
          <p:cNvPr id="23" name="sandwich 1">
            <a:extLst>
              <a:ext uri="{FF2B5EF4-FFF2-40B4-BE49-F238E27FC236}">
                <a16:creationId xmlns:a16="http://schemas.microsoft.com/office/drawing/2014/main" id="{1B0365F2-26F6-8A11-D0C8-DBCA86A46395}"/>
              </a:ext>
            </a:extLst>
          </p:cNvPr>
          <p:cNvSpPr/>
          <p:nvPr/>
        </p:nvSpPr>
        <p:spPr>
          <a:xfrm>
            <a:off x="6062262" y="3061570"/>
            <a:ext cx="3081738" cy="1528718"/>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0" rIns="228600" bIns="0" rtlCol="0" anchor="ctr" anchorCtr="0"/>
          <a:lstStyle/>
          <a:p>
            <a:pPr marL="0" marR="0" lvl="0" indent="0" algn="ctr" defTabSz="914378" rtl="0" eaLnBrk="1" fontAlgn="auto" latinLnBrk="0" hangingPunct="1">
              <a:lnSpc>
                <a:spcPct val="100000"/>
              </a:lnSpc>
              <a:spcBef>
                <a:spcPts val="0"/>
              </a:spcBef>
              <a:spcAft>
                <a:spcPts val="1200"/>
              </a:spcAft>
              <a:buClrTx/>
              <a:buSzTx/>
              <a:buFontTx/>
              <a:buNone/>
              <a:tabLst/>
              <a:defRPr/>
            </a:pPr>
            <a:r>
              <a:rPr kumimoji="0" lang="en-US" sz="1200" b="1" i="0" u="none" strike="noStrike" kern="1200" cap="none" spc="0" normalizeH="0" baseline="0" noProof="0" dirty="0">
                <a:ln>
                  <a:noFill/>
                </a:ln>
                <a:solidFill>
                  <a:srgbClr val="490D66"/>
                </a:solidFill>
                <a:effectLst/>
                <a:uLnTx/>
                <a:uFillTx/>
                <a:latin typeface="Arial" panose="020B0604020202020204" pitchFamily="34" charset="0"/>
                <a:ea typeface="+mn-ea"/>
                <a:cs typeface="+mn-cs"/>
              </a:rPr>
              <a:t>Local chapters nationwide: </a:t>
            </a:r>
            <a:r>
              <a:rPr kumimoji="0" lang="en-US" sz="1200" b="1" i="0" u="none" strike="noStrike" kern="1200" cap="none" spc="0" normalizeH="0" baseline="0" noProof="0" dirty="0" err="1">
                <a:ln>
                  <a:noFill/>
                </a:ln>
                <a:solidFill>
                  <a:srgbClr val="490D66"/>
                </a:solidFill>
                <a:effectLst/>
                <a:uLnTx/>
                <a:uFillTx/>
                <a:latin typeface="Arial" panose="020B0604020202020204" pitchFamily="34" charset="0"/>
                <a:ea typeface="+mn-ea"/>
                <a:cs typeface="+mn-cs"/>
              </a:rPr>
              <a:t>alz.org</a:t>
            </a:r>
            <a:r>
              <a:rPr kumimoji="0" lang="en-US" sz="1200" b="1" i="0" u="none" strike="noStrike" kern="1200" cap="none" spc="0" normalizeH="0" baseline="0" noProof="0" dirty="0">
                <a:ln>
                  <a:noFill/>
                </a:ln>
                <a:solidFill>
                  <a:srgbClr val="490D66"/>
                </a:solidFill>
                <a:effectLst/>
                <a:uLnTx/>
                <a:uFillTx/>
                <a:latin typeface="Arial" panose="020B0604020202020204" pitchFamily="34" charset="0"/>
                <a:ea typeface="+mn-ea"/>
                <a:cs typeface="+mn-cs"/>
              </a:rPr>
              <a:t>/</a:t>
            </a:r>
            <a:r>
              <a:rPr kumimoji="0" lang="en-US" sz="1200" b="1" i="0" u="none" strike="noStrike" kern="1200" cap="none" spc="0" normalizeH="0" baseline="0" noProof="0" dirty="0" err="1">
                <a:ln>
                  <a:noFill/>
                </a:ln>
                <a:solidFill>
                  <a:srgbClr val="490D66"/>
                </a:solidFill>
                <a:effectLst/>
                <a:uLnTx/>
                <a:uFillTx/>
                <a:latin typeface="Arial" panose="020B0604020202020204" pitchFamily="34" charset="0"/>
                <a:ea typeface="+mn-ea"/>
                <a:cs typeface="+mn-cs"/>
              </a:rPr>
              <a:t>findus</a:t>
            </a:r>
            <a:endParaRPr kumimoji="0" lang="en-US" sz="1200" b="1" i="0" u="none" strike="noStrike" kern="1200" cap="none" spc="0" normalizeH="0" baseline="0" noProof="0" dirty="0">
              <a:ln>
                <a:noFill/>
              </a:ln>
              <a:solidFill>
                <a:srgbClr val="490D66"/>
              </a:solidFill>
              <a:effectLst/>
              <a:uLnTx/>
              <a:uFillTx/>
              <a:latin typeface="Arial" panose="020B0604020202020204" pitchFamily="34" charset="0"/>
              <a:ea typeface="+mn-ea"/>
              <a:cs typeface="+mn-cs"/>
            </a:endParaRPr>
          </a:p>
          <a:p>
            <a:pPr marL="171450" marR="0" lvl="0" indent="-171450" algn="l" defTabSz="914378"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90D66"/>
                </a:solidFill>
                <a:effectLst/>
                <a:uLnTx/>
                <a:uFillTx/>
                <a:latin typeface="Arial" panose="020B0604020202020204" pitchFamily="34" charset="0"/>
                <a:ea typeface="+mn-ea"/>
                <a:cs typeface="+mn-cs"/>
              </a:rPr>
              <a:t>Programs and services in communities across the country</a:t>
            </a:r>
          </a:p>
        </p:txBody>
      </p:sp>
    </p:spTree>
    <p:extLst>
      <p:ext uri="{BB962C8B-B14F-4D97-AF65-F5344CB8AC3E}">
        <p14:creationId xmlns:p14="http://schemas.microsoft.com/office/powerpoint/2010/main" val="2545764412"/>
      </p:ext>
    </p:extLst>
  </p:cSld>
  <p:clrMapOvr>
    <a:masterClrMapping/>
  </p:clrMapOvr>
  <mc:AlternateContent xmlns:mc="http://schemas.openxmlformats.org/markup-compatibility/2006" xmlns:p159="http://schemas.microsoft.com/office/powerpoint/2015/09/main">
    <mc:Choice Requires="p159">
      <p:transition spd="slow" advTm="20578">
        <p159:morph option="byObject"/>
      </p:transition>
    </mc:Choice>
    <mc:Fallback xmlns="">
      <p:transition spd="slow" advTm="2057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8" grpId="0" animBg="1"/>
      <p:bldP spid="20" grpId="0" animBg="1"/>
      <p:bldP spid="22"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Stay In Touch</a:t>
            </a:r>
          </a:p>
        </p:txBody>
      </p:sp>
      <p:sp>
        <p:nvSpPr>
          <p:cNvPr id="3" name="Content Placeholder 2"/>
          <p:cNvSpPr>
            <a:spLocks noGrp="1"/>
          </p:cNvSpPr>
          <p:nvPr>
            <p:ph idx="1"/>
          </p:nvPr>
        </p:nvSpPr>
        <p:spPr>
          <a:xfrm>
            <a:off x="822960" y="1612901"/>
            <a:ext cx="3596640" cy="2711449"/>
          </a:xfrm>
        </p:spPr>
        <p:txBody>
          <a:bodyPr>
            <a:normAutofit/>
          </a:bodyPr>
          <a:lstStyle/>
          <a:p>
            <a:pPr>
              <a:lnSpc>
                <a:spcPct val="100000"/>
              </a:lnSpc>
              <a:spcBef>
                <a:spcPts val="0"/>
              </a:spcBef>
              <a:spcAft>
                <a:spcPts val="0"/>
              </a:spcAft>
            </a:pPr>
            <a:r>
              <a:rPr lang="en-US" dirty="0"/>
              <a:t>Sherrill Wayland</a:t>
            </a:r>
          </a:p>
          <a:p>
            <a:pPr lvl="1">
              <a:lnSpc>
                <a:spcPct val="100000"/>
              </a:lnSpc>
              <a:spcBef>
                <a:spcPts val="0"/>
              </a:spcBef>
              <a:spcAft>
                <a:spcPts val="0"/>
              </a:spcAft>
              <a:buNone/>
            </a:pPr>
            <a:r>
              <a:rPr lang="en-US" dirty="0"/>
              <a:t>SAGE, Senior Director Special Initiatives and Partnerships</a:t>
            </a:r>
          </a:p>
          <a:p>
            <a:pPr lvl="1">
              <a:lnSpc>
                <a:spcPct val="100000"/>
              </a:lnSpc>
              <a:spcBef>
                <a:spcPts val="0"/>
              </a:spcBef>
              <a:spcAft>
                <a:spcPts val="0"/>
              </a:spcAft>
              <a:buNone/>
            </a:pPr>
            <a:r>
              <a:rPr lang="en-US" dirty="0">
                <a:hlinkClick r:id="rId3"/>
              </a:rPr>
              <a:t>swayland@sageusa.org</a:t>
            </a:r>
            <a:endParaRPr lang="en-US" dirty="0"/>
          </a:p>
          <a:p>
            <a:pPr lvl="1">
              <a:lnSpc>
                <a:spcPct val="100000"/>
              </a:lnSpc>
              <a:spcBef>
                <a:spcPts val="0"/>
              </a:spcBef>
              <a:spcAft>
                <a:spcPts val="0"/>
              </a:spcAft>
              <a:buNone/>
            </a:pPr>
            <a:r>
              <a:rPr lang="en-US" dirty="0">
                <a:hlinkClick r:id="rId4"/>
              </a:rPr>
              <a:t>www.sageusa.org</a:t>
            </a:r>
            <a:endParaRPr lang="en-US" dirty="0"/>
          </a:p>
          <a:p>
            <a:pPr lvl="1">
              <a:lnSpc>
                <a:spcPct val="100000"/>
              </a:lnSpc>
              <a:spcBef>
                <a:spcPts val="0"/>
              </a:spcBef>
              <a:spcAft>
                <a:spcPts val="0"/>
              </a:spcAft>
              <a:buNone/>
            </a:pPr>
            <a:r>
              <a:rPr lang="en-US" dirty="0">
                <a:hlinkClick r:id="rId5"/>
              </a:rPr>
              <a:t>www.lgbtagingcenter.org</a:t>
            </a:r>
            <a:endParaRPr lang="en-US" dirty="0"/>
          </a:p>
          <a:p>
            <a:pPr>
              <a:lnSpc>
                <a:spcPct val="100000"/>
              </a:lnSpc>
              <a:spcBef>
                <a:spcPts val="0"/>
              </a:spcBef>
              <a:spcAft>
                <a:spcPts val="0"/>
              </a:spcAft>
            </a:pPr>
            <a:endParaRPr lang="en-US" dirty="0"/>
          </a:p>
          <a:p>
            <a:pPr>
              <a:lnSpc>
                <a:spcPct val="100000"/>
              </a:lnSpc>
              <a:spcBef>
                <a:spcPts val="0"/>
              </a:spcBef>
              <a:spcAft>
                <a:spcPts val="0"/>
              </a:spcAft>
            </a:pPr>
            <a:r>
              <a:rPr lang="en-US" dirty="0"/>
              <a:t>Sarah Lovegreen</a:t>
            </a:r>
          </a:p>
          <a:p>
            <a:pPr lvl="1">
              <a:lnSpc>
                <a:spcPct val="100000"/>
              </a:lnSpc>
              <a:spcBef>
                <a:spcPts val="0"/>
              </a:spcBef>
              <a:spcAft>
                <a:spcPts val="0"/>
              </a:spcAft>
              <a:buNone/>
            </a:pPr>
            <a:r>
              <a:rPr lang="en-US" dirty="0"/>
              <a:t>Alzheimer’s Association, Greater Missouri</a:t>
            </a:r>
          </a:p>
          <a:p>
            <a:pPr lvl="1">
              <a:lnSpc>
                <a:spcPct val="100000"/>
              </a:lnSpc>
              <a:spcBef>
                <a:spcPts val="0"/>
              </a:spcBef>
              <a:spcAft>
                <a:spcPts val="0"/>
              </a:spcAft>
              <a:buNone/>
            </a:pPr>
            <a:r>
              <a:rPr lang="en-US" dirty="0"/>
              <a:t>Vice President of Programs</a:t>
            </a:r>
          </a:p>
          <a:p>
            <a:pPr lvl="1">
              <a:lnSpc>
                <a:spcPct val="100000"/>
              </a:lnSpc>
              <a:spcBef>
                <a:spcPts val="0"/>
              </a:spcBef>
              <a:spcAft>
                <a:spcPts val="0"/>
              </a:spcAft>
              <a:buNone/>
            </a:pPr>
            <a:r>
              <a:rPr lang="en-US" dirty="0">
                <a:hlinkClick r:id="rId6"/>
              </a:rPr>
              <a:t>sllovegreen@alz.org</a:t>
            </a:r>
            <a:r>
              <a:rPr lang="en-US" dirty="0"/>
              <a:t> </a:t>
            </a:r>
          </a:p>
          <a:p>
            <a:pPr lvl="1">
              <a:lnSpc>
                <a:spcPct val="100000"/>
              </a:lnSpc>
              <a:spcBef>
                <a:spcPts val="0"/>
              </a:spcBef>
              <a:spcAft>
                <a:spcPts val="0"/>
              </a:spcAft>
              <a:buNone/>
            </a:pPr>
            <a:r>
              <a:rPr lang="en-US" dirty="0">
                <a:hlinkClick r:id="rId7"/>
              </a:rPr>
              <a:t>www.alz.org</a:t>
            </a:r>
            <a:r>
              <a:rPr lang="en-US" dirty="0"/>
              <a:t> </a:t>
            </a:r>
          </a:p>
          <a:p>
            <a:pPr>
              <a:lnSpc>
                <a:spcPct val="100000"/>
              </a:lnSpc>
              <a:spcBef>
                <a:spcPts val="0"/>
              </a:spcBef>
              <a:spcAft>
                <a:spcPts val="0"/>
              </a:spcAft>
            </a:pPr>
            <a:endParaRPr lang="en-US" dirty="0"/>
          </a:p>
          <a:p>
            <a:pPr>
              <a:lnSpc>
                <a:spcPct val="100000"/>
              </a:lnSpc>
              <a:spcBef>
                <a:spcPts val="0"/>
              </a:spcBef>
              <a:spcAft>
                <a:spcPts val="0"/>
              </a:spcAft>
            </a:pPr>
            <a:endParaRPr lang="en-US" dirty="0"/>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05400" y="1612901"/>
            <a:ext cx="3105150" cy="2328862"/>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Do you know of older LGBTQ+ members in your congregation? </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30846" y="1384300"/>
            <a:ext cx="4526757" cy="3017838"/>
          </a:xfrm>
        </p:spPr>
      </p:pic>
    </p:spTree>
    <p:extLst>
      <p:ext uri="{BB962C8B-B14F-4D97-AF65-F5344CB8AC3E}">
        <p14:creationId xmlns:p14="http://schemas.microsoft.com/office/powerpoint/2010/main" val="1325479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200151"/>
            <a:ext cx="8229600" cy="3394472"/>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85763" indent="-385763">
              <a:buFont typeface="Calibri" panose="020F0502020204030204" pitchFamily="34" charset="0"/>
              <a:buAutoNum type="arabicParenR"/>
            </a:pPr>
            <a:endParaRPr lang="en-US" sz="1500" dirty="0"/>
          </a:p>
        </p:txBody>
      </p:sp>
      <p:sp>
        <p:nvSpPr>
          <p:cNvPr id="7" name="Rectangle 6"/>
          <p:cNvSpPr/>
          <p:nvPr/>
        </p:nvSpPr>
        <p:spPr>
          <a:xfrm>
            <a:off x="770060" y="4258610"/>
            <a:ext cx="5825447" cy="485774"/>
          </a:xfrm>
          <a:prstGeom prst="rect">
            <a:avLst/>
          </a:prstGeom>
        </p:spPr>
        <p:txBody>
          <a:bodyPr wrap="square">
            <a:spAutoFit/>
          </a:bodyPr>
          <a:lstStyle/>
          <a:p>
            <a:pPr>
              <a:lnSpc>
                <a:spcPct val="90000"/>
              </a:lnSpc>
              <a:spcBef>
                <a:spcPts val="675"/>
              </a:spcBef>
              <a:spcAft>
                <a:spcPts val="113"/>
              </a:spcAft>
              <a:buClr>
                <a:srgbClr val="3F739B"/>
              </a:buClr>
            </a:pPr>
            <a:r>
              <a:rPr lang="en-US" altLang="en-US" sz="1050" dirty="0">
                <a:solidFill>
                  <a:srgbClr val="404040"/>
                </a:solidFill>
                <a:hlinkClick r:id="rId3"/>
              </a:rPr>
              <a:t>https://www.lgbtagingcenter.org/resources/resource.cfm?r=896</a:t>
            </a:r>
            <a:endParaRPr lang="en-US" altLang="en-US" sz="1050" dirty="0">
              <a:solidFill>
                <a:srgbClr val="404040"/>
              </a:solidFill>
            </a:endParaRPr>
          </a:p>
          <a:p>
            <a:pPr>
              <a:lnSpc>
                <a:spcPct val="90000"/>
              </a:lnSpc>
              <a:spcBef>
                <a:spcPts val="675"/>
              </a:spcBef>
              <a:spcAft>
                <a:spcPts val="113"/>
              </a:spcAft>
              <a:buClr>
                <a:srgbClr val="3F739B"/>
              </a:buClr>
            </a:pPr>
            <a:endParaRPr lang="en-US" altLang="en-US" sz="1050" dirty="0">
              <a:solidFill>
                <a:srgbClr val="404040"/>
              </a:solidFill>
            </a:endParaRPr>
          </a:p>
        </p:txBody>
      </p:sp>
      <p:sp>
        <p:nvSpPr>
          <p:cNvPr id="2" name="Title 1"/>
          <p:cNvSpPr>
            <a:spLocks noGrp="1"/>
          </p:cNvSpPr>
          <p:nvPr>
            <p:ph type="title"/>
          </p:nvPr>
        </p:nvSpPr>
        <p:spPr>
          <a:xfrm>
            <a:off x="804067" y="366760"/>
            <a:ext cx="7543800" cy="1088068"/>
          </a:xfrm>
        </p:spPr>
        <p:txBody>
          <a:bodyPr>
            <a:normAutofit fontScale="90000"/>
          </a:bodyPr>
          <a:lstStyle/>
          <a:p>
            <a:r>
              <a:rPr lang="en-US" dirty="0">
                <a:solidFill>
                  <a:schemeClr val="accent2">
                    <a:lumMod val="90000"/>
                    <a:lumOff val="10000"/>
                  </a:schemeClr>
                </a:solidFill>
              </a:rPr>
              <a:t>Spiritual Themes in the Lives of LGBT Elders</a:t>
            </a:r>
            <a:br>
              <a:rPr lang="en-US" dirty="0">
                <a:solidFill>
                  <a:schemeClr val="accent2">
                    <a:lumMod val="90000"/>
                    <a:lumOff val="10000"/>
                  </a:schemeClr>
                </a:solidFill>
              </a:rPr>
            </a:br>
            <a:endParaRPr lang="en-US" dirty="0"/>
          </a:p>
        </p:txBody>
      </p:sp>
      <p:sp>
        <p:nvSpPr>
          <p:cNvPr id="4" name="Text Placeholder 3"/>
          <p:cNvSpPr>
            <a:spLocks noGrp="1"/>
          </p:cNvSpPr>
          <p:nvPr>
            <p:ph type="body" idx="1"/>
          </p:nvPr>
        </p:nvSpPr>
        <p:spPr/>
        <p:txBody>
          <a:bodyPr/>
          <a:lstStyle/>
          <a:p>
            <a:r>
              <a:rPr lang="en-US" dirty="0"/>
              <a:t>LGBT experiences</a:t>
            </a:r>
          </a:p>
        </p:txBody>
      </p:sp>
      <p:sp>
        <p:nvSpPr>
          <p:cNvPr id="8" name="Content Placeholder 7"/>
          <p:cNvSpPr>
            <a:spLocks noGrp="1"/>
          </p:cNvSpPr>
          <p:nvPr>
            <p:ph sz="half" idx="2"/>
          </p:nvPr>
        </p:nvSpPr>
        <p:spPr/>
        <p:txBody>
          <a:bodyPr/>
          <a:lstStyle/>
          <a:p>
            <a:r>
              <a:rPr lang="en-US" dirty="0"/>
              <a:t>Shrinking Social Supports and Networks</a:t>
            </a:r>
          </a:p>
          <a:p>
            <a:r>
              <a:rPr lang="en-US" dirty="0"/>
              <a:t>History of Trauma</a:t>
            </a:r>
          </a:p>
          <a:p>
            <a:r>
              <a:rPr lang="en-US" dirty="0"/>
              <a:t>Discrimination &amp; Harassment</a:t>
            </a:r>
          </a:p>
          <a:p>
            <a:r>
              <a:rPr lang="en-US" dirty="0"/>
              <a:t>Rejection by Family of Origin</a:t>
            </a:r>
          </a:p>
          <a:p>
            <a:r>
              <a:rPr lang="en-US" dirty="0"/>
              <a:t>Religious Discrimination and Alienation</a:t>
            </a:r>
          </a:p>
          <a:p>
            <a:r>
              <a:rPr lang="en-US" dirty="0"/>
              <a:t>Legal and Financial </a:t>
            </a:r>
          </a:p>
        </p:txBody>
      </p:sp>
      <p:sp>
        <p:nvSpPr>
          <p:cNvPr id="9" name="Text Placeholder 8"/>
          <p:cNvSpPr>
            <a:spLocks noGrp="1"/>
          </p:cNvSpPr>
          <p:nvPr>
            <p:ph type="body" sz="quarter" idx="3"/>
          </p:nvPr>
        </p:nvSpPr>
        <p:spPr/>
        <p:txBody>
          <a:bodyPr/>
          <a:lstStyle/>
          <a:p>
            <a:r>
              <a:rPr lang="en-US" dirty="0"/>
              <a:t>Spiritual Themes</a:t>
            </a:r>
          </a:p>
        </p:txBody>
      </p:sp>
      <p:sp>
        <p:nvSpPr>
          <p:cNvPr id="10" name="Content Placeholder 9"/>
          <p:cNvSpPr>
            <a:spLocks noGrp="1"/>
          </p:cNvSpPr>
          <p:nvPr>
            <p:ph sz="quarter" idx="4"/>
          </p:nvPr>
        </p:nvSpPr>
        <p:spPr/>
        <p:txBody>
          <a:bodyPr/>
          <a:lstStyle/>
          <a:p>
            <a:r>
              <a:rPr lang="en-US" dirty="0"/>
              <a:t>Love &amp; Belonging</a:t>
            </a:r>
          </a:p>
          <a:p>
            <a:r>
              <a:rPr lang="en-US" dirty="0"/>
              <a:t>Forgiveness &amp; Reconciliation</a:t>
            </a:r>
          </a:p>
          <a:p>
            <a:r>
              <a:rPr lang="en-US" dirty="0"/>
              <a:t>Trust</a:t>
            </a:r>
          </a:p>
          <a:p>
            <a:r>
              <a:rPr lang="en-US" dirty="0"/>
              <a:t>Hope</a:t>
            </a:r>
          </a:p>
          <a:p>
            <a:r>
              <a:rPr lang="en-US" dirty="0"/>
              <a:t>Meaning</a:t>
            </a:r>
          </a:p>
          <a:p>
            <a:r>
              <a:rPr lang="en-US" dirty="0"/>
              <a:t>Gratitude</a:t>
            </a:r>
          </a:p>
          <a:p>
            <a:r>
              <a:rPr lang="en-US" dirty="0"/>
              <a:t>Identity</a:t>
            </a:r>
          </a:p>
        </p:txBody>
      </p:sp>
    </p:spTree>
    <p:extLst>
      <p:ext uri="{BB962C8B-B14F-4D97-AF65-F5344CB8AC3E}">
        <p14:creationId xmlns:p14="http://schemas.microsoft.com/office/powerpoint/2010/main" val="2003502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00200" y="1384300"/>
            <a:ext cx="7543800" cy="3017838"/>
          </a:xfrm>
        </p:spPr>
        <p:txBody>
          <a:bodyPr/>
          <a:lstStyle/>
          <a:p>
            <a:pPr lvl="1">
              <a:buNone/>
            </a:pPr>
            <a:endParaRPr lang="en-US" sz="2400" dirty="0"/>
          </a:p>
          <a:p>
            <a:pPr lvl="1">
              <a:buNone/>
            </a:pPr>
            <a:endParaRPr lang="en-US" dirty="0"/>
          </a:p>
          <a:p>
            <a:pPr>
              <a:buNone/>
            </a:pP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209550"/>
            <a:ext cx="2374077" cy="4476750"/>
          </a:xfrm>
          <a:prstGeom prst="rect">
            <a:avLst/>
          </a:prstGeom>
        </p:spPr>
      </p:pic>
    </p:spTree>
    <p:extLst>
      <p:ext uri="{BB962C8B-B14F-4D97-AF65-F5344CB8AC3E}">
        <p14:creationId xmlns:p14="http://schemas.microsoft.com/office/powerpoint/2010/main" val="313057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00200" y="1384300"/>
            <a:ext cx="7543800" cy="3017838"/>
          </a:xfrm>
        </p:spPr>
        <p:txBody>
          <a:bodyPr/>
          <a:lstStyle/>
          <a:p>
            <a:pPr lvl="1">
              <a:buNone/>
            </a:pPr>
            <a:endParaRPr lang="en-US" sz="2400" dirty="0"/>
          </a:p>
          <a:p>
            <a:pPr lvl="1">
              <a:buNone/>
            </a:pPr>
            <a:endParaRPr lang="en-US" dirty="0"/>
          </a:p>
          <a:p>
            <a:pPr>
              <a:buNone/>
            </a:pP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7744" y="209550"/>
            <a:ext cx="2371788" cy="4476750"/>
          </a:xfrm>
          <a:prstGeom prst="rect">
            <a:avLst/>
          </a:prstGeom>
        </p:spPr>
      </p:pic>
      <p:sp>
        <p:nvSpPr>
          <p:cNvPr id="4" name="Rectangle 3">
            <a:extLst>
              <a:ext uri="{FF2B5EF4-FFF2-40B4-BE49-F238E27FC236}">
                <a16:creationId xmlns:a16="http://schemas.microsoft.com/office/drawing/2014/main" id="{805BFC83-7CB9-ACE2-E580-2AF3DAEC8F00}"/>
              </a:ext>
            </a:extLst>
          </p:cNvPr>
          <p:cNvSpPr/>
          <p:nvPr/>
        </p:nvSpPr>
        <p:spPr>
          <a:xfrm>
            <a:off x="4495800" y="285750"/>
            <a:ext cx="1066800" cy="9144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616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83B25-6649-8BA4-D8BD-BC52D1226BF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829FBF-D865-B9CB-2857-8313D20D48BE}"/>
              </a:ext>
            </a:extLst>
          </p:cNvPr>
          <p:cNvSpPr>
            <a:spLocks noGrp="1"/>
          </p:cNvSpPr>
          <p:nvPr>
            <p:ph idx="4294967295"/>
          </p:nvPr>
        </p:nvSpPr>
        <p:spPr>
          <a:xfrm>
            <a:off x="1600200" y="1384300"/>
            <a:ext cx="7543800" cy="3017838"/>
          </a:xfrm>
        </p:spPr>
        <p:txBody>
          <a:bodyPr/>
          <a:lstStyle/>
          <a:p>
            <a:pPr lvl="1">
              <a:buNone/>
            </a:pPr>
            <a:endParaRPr lang="en-US" sz="2400" dirty="0"/>
          </a:p>
          <a:p>
            <a:pPr lvl="1">
              <a:buNone/>
            </a:pPr>
            <a:endParaRPr lang="en-US" dirty="0"/>
          </a:p>
          <a:p>
            <a:pPr>
              <a:buNone/>
            </a:pPr>
            <a:endParaRPr lang="en-US" dirty="0"/>
          </a:p>
        </p:txBody>
      </p:sp>
      <p:pic>
        <p:nvPicPr>
          <p:cNvPr id="2" name="Picture 1">
            <a:extLst>
              <a:ext uri="{FF2B5EF4-FFF2-40B4-BE49-F238E27FC236}">
                <a16:creationId xmlns:a16="http://schemas.microsoft.com/office/drawing/2014/main" id="{E0D4CEAC-CF56-44BE-433F-2AA38DBB0E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7744" y="209550"/>
            <a:ext cx="2371788" cy="4476750"/>
          </a:xfrm>
          <a:prstGeom prst="rect">
            <a:avLst/>
          </a:prstGeom>
        </p:spPr>
      </p:pic>
      <p:sp>
        <p:nvSpPr>
          <p:cNvPr id="4" name="Rectangle 3">
            <a:extLst>
              <a:ext uri="{FF2B5EF4-FFF2-40B4-BE49-F238E27FC236}">
                <a16:creationId xmlns:a16="http://schemas.microsoft.com/office/drawing/2014/main" id="{C630C0F5-C6FB-C863-3DC2-5B83E0F120CA}"/>
              </a:ext>
            </a:extLst>
          </p:cNvPr>
          <p:cNvSpPr/>
          <p:nvPr/>
        </p:nvSpPr>
        <p:spPr>
          <a:xfrm>
            <a:off x="4495800" y="285750"/>
            <a:ext cx="1066800" cy="9144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F39FBA7C-5D32-B9DD-16E9-4600720A596B}"/>
              </a:ext>
            </a:extLst>
          </p:cNvPr>
          <p:cNvSpPr/>
          <p:nvPr/>
        </p:nvSpPr>
        <p:spPr>
          <a:xfrm rot="5400000">
            <a:off x="3679825" y="1254125"/>
            <a:ext cx="1174750" cy="1066800"/>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964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C82CC-16D3-4DB1-9679-BDC33AEA805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C52705-E9E6-A4A7-FCF7-711E82DAF3DA}"/>
              </a:ext>
            </a:extLst>
          </p:cNvPr>
          <p:cNvSpPr>
            <a:spLocks noGrp="1"/>
          </p:cNvSpPr>
          <p:nvPr>
            <p:ph idx="4294967295"/>
          </p:nvPr>
        </p:nvSpPr>
        <p:spPr>
          <a:xfrm>
            <a:off x="1600200" y="1384300"/>
            <a:ext cx="7543800" cy="3017838"/>
          </a:xfrm>
        </p:spPr>
        <p:txBody>
          <a:bodyPr/>
          <a:lstStyle/>
          <a:p>
            <a:pPr lvl="1">
              <a:buNone/>
            </a:pPr>
            <a:endParaRPr lang="en-US" sz="2400" dirty="0"/>
          </a:p>
          <a:p>
            <a:pPr lvl="1">
              <a:buNone/>
            </a:pPr>
            <a:endParaRPr lang="en-US" dirty="0"/>
          </a:p>
          <a:p>
            <a:pPr>
              <a:buNone/>
            </a:pPr>
            <a:endParaRPr lang="en-US" dirty="0"/>
          </a:p>
        </p:txBody>
      </p:sp>
      <p:pic>
        <p:nvPicPr>
          <p:cNvPr id="2" name="Picture 1">
            <a:extLst>
              <a:ext uri="{FF2B5EF4-FFF2-40B4-BE49-F238E27FC236}">
                <a16:creationId xmlns:a16="http://schemas.microsoft.com/office/drawing/2014/main" id="{DDF1E589-5540-26FC-3A1F-B042E6AB2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7744" y="209550"/>
            <a:ext cx="2371788" cy="4476750"/>
          </a:xfrm>
          <a:prstGeom prst="rect">
            <a:avLst/>
          </a:prstGeom>
        </p:spPr>
      </p:pic>
      <p:sp>
        <p:nvSpPr>
          <p:cNvPr id="4" name="Rectangle 3">
            <a:extLst>
              <a:ext uri="{FF2B5EF4-FFF2-40B4-BE49-F238E27FC236}">
                <a16:creationId xmlns:a16="http://schemas.microsoft.com/office/drawing/2014/main" id="{86100F18-F02F-D2A3-6DDE-922AA07CCAEB}"/>
              </a:ext>
            </a:extLst>
          </p:cNvPr>
          <p:cNvSpPr/>
          <p:nvPr/>
        </p:nvSpPr>
        <p:spPr>
          <a:xfrm>
            <a:off x="4495800" y="285750"/>
            <a:ext cx="1066800" cy="9144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956814E0-CCA1-B78F-C5BB-AD0094465E0D}"/>
              </a:ext>
            </a:extLst>
          </p:cNvPr>
          <p:cNvSpPr/>
          <p:nvPr/>
        </p:nvSpPr>
        <p:spPr>
          <a:xfrm rot="5400000">
            <a:off x="3679825" y="1254125"/>
            <a:ext cx="1174750" cy="1066800"/>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Snipped 5">
            <a:extLst>
              <a:ext uri="{FF2B5EF4-FFF2-40B4-BE49-F238E27FC236}">
                <a16:creationId xmlns:a16="http://schemas.microsoft.com/office/drawing/2014/main" id="{B73E6B52-6F2C-EA4E-971D-DA48AC60ED58}"/>
              </a:ext>
            </a:extLst>
          </p:cNvPr>
          <p:cNvSpPr/>
          <p:nvPr/>
        </p:nvSpPr>
        <p:spPr>
          <a:xfrm>
            <a:off x="4185634" y="2469179"/>
            <a:ext cx="772732" cy="1223766"/>
          </a:xfrm>
          <a:prstGeom prst="snip2Diag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155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407A7-FE03-D75B-5A03-5A362199CEB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599E7E-2317-3A1C-F842-D9BCD1C66671}"/>
              </a:ext>
            </a:extLst>
          </p:cNvPr>
          <p:cNvSpPr>
            <a:spLocks noGrp="1"/>
          </p:cNvSpPr>
          <p:nvPr>
            <p:ph idx="4294967295"/>
          </p:nvPr>
        </p:nvSpPr>
        <p:spPr>
          <a:xfrm>
            <a:off x="1600200" y="1384300"/>
            <a:ext cx="7543800" cy="3017838"/>
          </a:xfrm>
        </p:spPr>
        <p:txBody>
          <a:bodyPr/>
          <a:lstStyle/>
          <a:p>
            <a:pPr lvl="1">
              <a:buNone/>
            </a:pPr>
            <a:endParaRPr lang="en-US" sz="2400" dirty="0"/>
          </a:p>
          <a:p>
            <a:pPr lvl="1">
              <a:buNone/>
            </a:pPr>
            <a:endParaRPr lang="en-US" dirty="0"/>
          </a:p>
          <a:p>
            <a:pPr>
              <a:buNone/>
            </a:pPr>
            <a:endParaRPr lang="en-US" dirty="0"/>
          </a:p>
        </p:txBody>
      </p:sp>
      <p:pic>
        <p:nvPicPr>
          <p:cNvPr id="2" name="Picture 1">
            <a:extLst>
              <a:ext uri="{FF2B5EF4-FFF2-40B4-BE49-F238E27FC236}">
                <a16:creationId xmlns:a16="http://schemas.microsoft.com/office/drawing/2014/main" id="{C7249098-1C92-DE30-2155-C6A86F467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7744" y="209550"/>
            <a:ext cx="2371788" cy="4476750"/>
          </a:xfrm>
          <a:prstGeom prst="rect">
            <a:avLst/>
          </a:prstGeom>
        </p:spPr>
      </p:pic>
      <p:sp>
        <p:nvSpPr>
          <p:cNvPr id="4" name="Rectangle 3">
            <a:extLst>
              <a:ext uri="{FF2B5EF4-FFF2-40B4-BE49-F238E27FC236}">
                <a16:creationId xmlns:a16="http://schemas.microsoft.com/office/drawing/2014/main" id="{30817F79-75EF-87F4-1ED9-F4B0265D9AFF}"/>
              </a:ext>
            </a:extLst>
          </p:cNvPr>
          <p:cNvSpPr/>
          <p:nvPr/>
        </p:nvSpPr>
        <p:spPr>
          <a:xfrm>
            <a:off x="4495800" y="285750"/>
            <a:ext cx="1066800" cy="9144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D4FD8DC4-371D-8F07-58F9-686426485A1F}"/>
              </a:ext>
            </a:extLst>
          </p:cNvPr>
          <p:cNvSpPr/>
          <p:nvPr/>
        </p:nvSpPr>
        <p:spPr>
          <a:xfrm rot="5400000">
            <a:off x="3679825" y="1254125"/>
            <a:ext cx="1174750" cy="1066800"/>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159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Custom 1">
      <a:dk1>
        <a:srgbClr val="000000"/>
      </a:dk1>
      <a:lt1>
        <a:sysClr val="window" lastClr="FFFFFF"/>
      </a:lt1>
      <a:dk2>
        <a:srgbClr val="637052"/>
      </a:dk2>
      <a:lt2>
        <a:srgbClr val="CCDDEA"/>
      </a:lt2>
      <a:accent1>
        <a:srgbClr val="3F739B"/>
      </a:accent1>
      <a:accent2>
        <a:srgbClr val="002060"/>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txDef>
      <a:spPr>
        <a:noFill/>
      </a:spPr>
      <a:bodyPr wrap="square" numCol="2" rtlCol="0">
        <a:spAutoFit/>
      </a:bodyPr>
      <a:lstStyle>
        <a:defPPr>
          <a:defRPr sz="3600" dirty="0" smtClean="0"/>
        </a:defPPr>
      </a:lstStyle>
    </a:txDef>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10.xml><?xml version="1.0" encoding="utf-8"?>
<a:theme xmlns:a="http://schemas.openxmlformats.org/drawingml/2006/main" name="Gold Background">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etrospect">
  <a:themeElements>
    <a:clrScheme name="Custom 1">
      <a:dk1>
        <a:srgbClr val="000000"/>
      </a:dk1>
      <a:lt1>
        <a:sysClr val="window" lastClr="FFFFFF"/>
      </a:lt1>
      <a:dk2>
        <a:srgbClr val="637052"/>
      </a:dk2>
      <a:lt2>
        <a:srgbClr val="CCDDEA"/>
      </a:lt2>
      <a:accent1>
        <a:srgbClr val="3F739B"/>
      </a:accent1>
      <a:accent2>
        <a:srgbClr val="002060"/>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txDef>
      <a:spPr>
        <a:noFill/>
      </a:spPr>
      <a:bodyPr wrap="square" numCol="2" rtlCol="0">
        <a:spAutoFit/>
      </a:bodyPr>
      <a:lstStyle>
        <a:defPPr>
          <a:defRPr sz="3600" dirty="0" smtClean="0"/>
        </a:defPPr>
      </a:lstStyle>
    </a:txDef>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White Background">
  <a:themeElements>
    <a:clrScheme name="Alzheimer's Association template 2020">
      <a:dk1>
        <a:sysClr val="windowText" lastClr="000000"/>
      </a:dk1>
      <a:lt1>
        <a:sysClr val="window" lastClr="FFFFFF"/>
      </a:lt1>
      <a:dk2>
        <a:srgbClr val="808285"/>
      </a:dk2>
      <a:lt2>
        <a:srgbClr val="D1D3D4"/>
      </a:lt2>
      <a:accent1>
        <a:srgbClr val="492365"/>
      </a:accent1>
      <a:accent2>
        <a:srgbClr val="8E799D"/>
      </a:accent2>
      <a:accent3>
        <a:srgbClr val="5AC3B6"/>
      </a:accent3>
      <a:accent4>
        <a:srgbClr val="AFDED7"/>
      </a:accent4>
      <a:accent5>
        <a:srgbClr val="FAA21B"/>
      </a:accent5>
      <a:accent6>
        <a:srgbClr val="FECD8C"/>
      </a:accent6>
      <a:hlink>
        <a:srgbClr val="6A4D7D"/>
      </a:hlink>
      <a:folHlink>
        <a:srgbClr val="87D0C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White Background">
  <a:themeElements>
    <a:clrScheme name="Alzheimer's Association">
      <a:dk1>
        <a:srgbClr val="58595B"/>
      </a:dk1>
      <a:lt1>
        <a:srgbClr val="FFFFFF"/>
      </a:lt1>
      <a:dk2>
        <a:srgbClr val="794B8D"/>
      </a:dk2>
      <a:lt2>
        <a:srgbClr val="D1D3D4"/>
      </a:lt2>
      <a:accent1>
        <a:srgbClr val="490D66"/>
      </a:accent1>
      <a:accent2>
        <a:srgbClr val="A687B3"/>
      </a:accent2>
      <a:accent3>
        <a:srgbClr val="33D9C3"/>
      </a:accent3>
      <a:accent4>
        <a:srgbClr val="A6ECE1"/>
      </a:accent4>
      <a:accent5>
        <a:srgbClr val="FFA300"/>
      </a:accent5>
      <a:accent6>
        <a:srgbClr val="FFD195"/>
      </a:accent6>
      <a:hlink>
        <a:srgbClr val="794B8D"/>
      </a:hlink>
      <a:folHlink>
        <a:srgbClr val="74E2D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al Background">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White Background">
  <a:themeElements>
    <a:clrScheme name="Alzheimer's Association">
      <a:dk1>
        <a:srgbClr val="4A0D66"/>
      </a:dk1>
      <a:lt1>
        <a:srgbClr val="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White Background">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Purple Background">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Gray Background">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396F46F58F554BBA403402D8C1AEC4" ma:contentTypeVersion="14" ma:contentTypeDescription="Create a new document." ma:contentTypeScope="" ma:versionID="3a52d6c29254c3c1f660f9f1261bd593">
  <xsd:schema xmlns:xsd="http://www.w3.org/2001/XMLSchema" xmlns:xs="http://www.w3.org/2001/XMLSchema" xmlns:p="http://schemas.microsoft.com/office/2006/metadata/properties" xmlns:ns3="d04c86b4-a095-4a21-acf6-6294629a16aa" xmlns:ns4="77107fda-ab18-449b-889c-16075899070a" targetNamespace="http://schemas.microsoft.com/office/2006/metadata/properties" ma:root="true" ma:fieldsID="5ef2a129ea52896b3ede0b452201be67" ns3:_="" ns4:_="">
    <xsd:import namespace="d04c86b4-a095-4a21-acf6-6294629a16aa"/>
    <xsd:import namespace="77107fda-ab18-449b-889c-16075899070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4c86b4-a095-4a21-acf6-6294629a16a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107fda-ab18-449b-889c-16075899070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9A2FCF-8889-47DA-A7D4-727DAD4646AE}">
  <ds:schemaRefs>
    <ds:schemaRef ds:uri="http://schemas.microsoft.com/office/infopath/2007/PartnerControls"/>
    <ds:schemaRef ds:uri="http://purl.org/dc/dcmitype/"/>
    <ds:schemaRef ds:uri="77107fda-ab18-449b-889c-16075899070a"/>
    <ds:schemaRef ds:uri="http://purl.org/dc/terms/"/>
    <ds:schemaRef ds:uri="d04c86b4-a095-4a21-acf6-6294629a16aa"/>
    <ds:schemaRef ds:uri="http://schemas.microsoft.com/office/2006/metadata/properties"/>
    <ds:schemaRef ds:uri="http://www.w3.org/XML/1998/namespace"/>
    <ds:schemaRef ds:uri="http://schemas.openxmlformats.org/package/2006/metadata/core-properties"/>
    <ds:schemaRef ds:uri="http://purl.org/dc/elements/1.1/"/>
    <ds:schemaRef ds:uri="http://schemas.microsoft.com/office/2006/documentManagement/types"/>
  </ds:schemaRefs>
</ds:datastoreItem>
</file>

<file path=customXml/itemProps2.xml><?xml version="1.0" encoding="utf-8"?>
<ds:datastoreItem xmlns:ds="http://schemas.openxmlformats.org/officeDocument/2006/customXml" ds:itemID="{71D9FE79-68F4-4DB3-931F-909BF3705459}">
  <ds:schemaRefs>
    <ds:schemaRef ds:uri="http://schemas.microsoft.com/sharepoint/v3/contenttype/forms"/>
  </ds:schemaRefs>
</ds:datastoreItem>
</file>

<file path=customXml/itemProps3.xml><?xml version="1.0" encoding="utf-8"?>
<ds:datastoreItem xmlns:ds="http://schemas.openxmlformats.org/officeDocument/2006/customXml" ds:itemID="{5E4025AA-2D53-43B3-BED8-3A701E8994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4c86b4-a095-4a21-acf6-6294629a16aa"/>
    <ds:schemaRef ds:uri="77107fda-ab18-449b-889c-1607589907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a35698cb-4365-423b-a3ed-da3d85240bb8}" enabled="0" method="" siteId="{a35698cb-4365-423b-a3ed-da3d85240bb8}" removed="1"/>
</clbl:labelList>
</file>

<file path=docProps/app.xml><?xml version="1.0" encoding="utf-8"?>
<Properties xmlns="http://schemas.openxmlformats.org/officeDocument/2006/extended-properties" xmlns:vt="http://schemas.openxmlformats.org/officeDocument/2006/docPropsVTypes">
  <TotalTime>1204</TotalTime>
  <Words>1866</Words>
  <Application>Microsoft Office PowerPoint</Application>
  <PresentationFormat>On-screen Show (16:9)</PresentationFormat>
  <Paragraphs>167</Paragraphs>
  <Slides>23</Slides>
  <Notes>19</Notes>
  <HiddenSlides>0</HiddenSlides>
  <MMClips>0</MMClips>
  <ScaleCrop>false</ScaleCrop>
  <HeadingPairs>
    <vt:vector size="6" baseType="variant">
      <vt:variant>
        <vt:lpstr>Fonts Used</vt:lpstr>
      </vt:variant>
      <vt:variant>
        <vt:i4>5</vt:i4>
      </vt:variant>
      <vt:variant>
        <vt:lpstr>Theme</vt:lpstr>
      </vt:variant>
      <vt:variant>
        <vt:i4>10</vt:i4>
      </vt:variant>
      <vt:variant>
        <vt:lpstr>Slide Titles</vt:lpstr>
      </vt:variant>
      <vt:variant>
        <vt:i4>23</vt:i4>
      </vt:variant>
    </vt:vector>
  </HeadingPairs>
  <TitlesOfParts>
    <vt:vector size="38" baseType="lpstr">
      <vt:lpstr>Arial</vt:lpstr>
      <vt:lpstr>Calibri</vt:lpstr>
      <vt:lpstr>Calibri Light</vt:lpstr>
      <vt:lpstr>MetaComp-Normal</vt:lpstr>
      <vt:lpstr>Wingdings</vt:lpstr>
      <vt:lpstr>Retrospect</vt:lpstr>
      <vt:lpstr>1_Retrospect</vt:lpstr>
      <vt:lpstr>White Background</vt:lpstr>
      <vt:lpstr>8_White Background</vt:lpstr>
      <vt:lpstr>Teal Background</vt:lpstr>
      <vt:lpstr>1_White Background</vt:lpstr>
      <vt:lpstr>2_White Background</vt:lpstr>
      <vt:lpstr>Purple Background</vt:lpstr>
      <vt:lpstr>Gray Background</vt:lpstr>
      <vt:lpstr>Gold Background</vt:lpstr>
      <vt:lpstr>Welcoming &amp; Affirming LGBTQ Older Adults</vt:lpstr>
      <vt:lpstr>PowerPoint Presentation</vt:lpstr>
      <vt:lpstr>Do you know of older LGBTQ+ members in your congregation? </vt:lpstr>
      <vt:lpstr>Spiritual Themes in the Lives of LGBT Elders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Spirituality and End of Life Resources</vt:lpstr>
      <vt:lpstr>PowerPoint Presentation</vt:lpstr>
      <vt:lpstr>PowerPoint Presentation</vt:lpstr>
      <vt:lpstr>PowerPoint Presentation</vt:lpstr>
      <vt:lpstr>PowerPoint Presentation</vt:lpstr>
      <vt:lpstr>Care &amp; Support</vt:lpstr>
      <vt:lpstr>PowerPoint Presentation</vt:lpstr>
      <vt:lpstr>Purple Sundays</vt:lpstr>
      <vt:lpstr>Purple Sunday:</vt:lpstr>
      <vt:lpstr>Faith Outreach Ambassadors</vt:lpstr>
      <vt:lpstr>PowerPoint Presentation</vt:lpstr>
      <vt:lpstr>Stay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LGBT Older Adult Health Access Through Care Planning</dc:title>
  <dc:creator>swayland</dc:creator>
  <cp:lastModifiedBy>Sarah L. Lovegreen</cp:lastModifiedBy>
  <cp:revision>59</cp:revision>
  <dcterms:modified xsi:type="dcterms:W3CDTF">2024-03-02T15:07:25Z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0x01010040396F46F58F554BBA403402D8C1AEC4</vt:lpwstr>
  </property>
</Properties>
</file>