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334" r:id="rId5"/>
    <p:sldId id="399" r:id="rId6"/>
    <p:sldId id="395" r:id="rId7"/>
    <p:sldId id="396" r:id="rId8"/>
    <p:sldId id="342" r:id="rId9"/>
    <p:sldId id="408" r:id="rId10"/>
    <p:sldId id="345" r:id="rId11"/>
    <p:sldId id="346" r:id="rId12"/>
    <p:sldId id="347" r:id="rId13"/>
    <p:sldId id="348" r:id="rId14"/>
    <p:sldId id="394" r:id="rId15"/>
    <p:sldId id="351" r:id="rId16"/>
    <p:sldId id="355" r:id="rId17"/>
    <p:sldId id="356" r:id="rId18"/>
    <p:sldId id="357" r:id="rId19"/>
    <p:sldId id="358" r:id="rId20"/>
    <p:sldId id="359" r:id="rId21"/>
    <p:sldId id="360" r:id="rId22"/>
    <p:sldId id="363" r:id="rId23"/>
    <p:sldId id="364" r:id="rId24"/>
    <p:sldId id="350" r:id="rId25"/>
    <p:sldId id="361" r:id="rId26"/>
    <p:sldId id="362" r:id="rId27"/>
    <p:sldId id="352" r:id="rId28"/>
    <p:sldId id="353" r:id="rId29"/>
    <p:sldId id="354" r:id="rId30"/>
    <p:sldId id="349" r:id="rId31"/>
    <p:sldId id="365" r:id="rId32"/>
    <p:sldId id="400" r:id="rId33"/>
    <p:sldId id="391" r:id="rId34"/>
    <p:sldId id="401" r:id="rId35"/>
    <p:sldId id="402" r:id="rId36"/>
    <p:sldId id="383" r:id="rId37"/>
    <p:sldId id="407" r:id="rId38"/>
    <p:sldId id="40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3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417"/>
    <a:srgbClr val="AD1221"/>
    <a:srgbClr val="6C7373"/>
    <a:srgbClr val="8E142B"/>
    <a:srgbClr val="69787B"/>
    <a:srgbClr val="C8C8C8"/>
    <a:srgbClr val="920012"/>
    <a:srgbClr val="84121C"/>
    <a:srgbClr val="525F5D"/>
    <a:srgbClr val="5351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1"/>
    <p:restoredTop sz="79564" autoAdjust="0"/>
  </p:normalViewPr>
  <p:slideViewPr>
    <p:cSldViewPr snapToGrid="0" snapToObjects="1">
      <p:cViewPr varScale="1">
        <p:scale>
          <a:sx n="55" d="100"/>
          <a:sy n="55" d="100"/>
        </p:scale>
        <p:origin x="1336" y="32"/>
      </p:cViewPr>
      <p:guideLst>
        <p:guide orient="horz" pos="1056"/>
        <p:guide pos="39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584EF-5450-4483-9A6B-DFA8E22877F9}" type="datetimeFigureOut">
              <a:rPr lang="en-US" smtClean="0"/>
              <a:t>3/2/2023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B4C34-E032-4981-A840-E612F6214D24}" type="slidenum">
              <a:rPr lang="en-US" smtClean="0"/>
              <a:t>‹#›</a:t>
            </a:fld>
            <a:endParaRPr lang="en-US" dirty="0"/>
          </a:p>
        </p:txBody>
      </p:sp>
    </p:spTree>
    <p:extLst>
      <p:ext uri="{BB962C8B-B14F-4D97-AF65-F5344CB8AC3E}">
        <p14:creationId xmlns:p14="http://schemas.microsoft.com/office/powerpoint/2010/main" val="384465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have a challenging conversation. How to sit in the discomfort here with our peers and out in the world. Engaging in dialogue that calls people-in to conversation. </a:t>
            </a:r>
          </a:p>
          <a:p>
            <a:endParaRPr lang="en-US" baseline="0" dirty="0" smtClean="0"/>
          </a:p>
          <a:p>
            <a:r>
              <a:rPr lang="en-US" sz="1200" b="0" i="0" kern="1200" dirty="0" smtClean="0">
                <a:solidFill>
                  <a:schemeClr val="tx1"/>
                </a:solidFill>
                <a:effectLst/>
                <a:latin typeface="+mn-lt"/>
                <a:ea typeface="+mn-ea"/>
                <a:cs typeface="+mn-cs"/>
              </a:rPr>
              <a:t>This often is useful in naming that we all have the best of intentions. AND, even then, we impact those around us. How do we shift the focus from “but I meant well” to “oh, a thing happened. How can we move through that?”</a:t>
            </a:r>
            <a:endParaRPr lang="en-US" dirty="0"/>
          </a:p>
        </p:txBody>
      </p:sp>
      <p:sp>
        <p:nvSpPr>
          <p:cNvPr id="4" name="Slide Number Placeholder 3"/>
          <p:cNvSpPr>
            <a:spLocks noGrp="1"/>
          </p:cNvSpPr>
          <p:nvPr>
            <p:ph type="sldNum" sz="quarter" idx="10"/>
          </p:nvPr>
        </p:nvSpPr>
        <p:spPr/>
        <p:txBody>
          <a:bodyPr/>
          <a:lstStyle/>
          <a:p>
            <a:fld id="{1F7B4C34-E032-4981-A840-E612F6214D24}" type="slidenum">
              <a:rPr lang="en-US" smtClean="0"/>
              <a:t>4</a:t>
            </a:fld>
            <a:endParaRPr lang="en-US" dirty="0"/>
          </a:p>
        </p:txBody>
      </p:sp>
    </p:spTree>
    <p:extLst>
      <p:ext uri="{BB962C8B-B14F-4D97-AF65-F5344CB8AC3E}">
        <p14:creationId xmlns:p14="http://schemas.microsoft.com/office/powerpoint/2010/main" val="448156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d729f5ff3_2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d729f5ff3_2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33285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d729f5ff3_2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1" name="Google Shape;341;g3d729f5ff3_2_308:notes"/>
          <p:cNvSpPr txBox="1">
            <a:spLocks noGrp="1"/>
          </p:cNvSpPr>
          <p:nvPr>
            <p:ph type="body" idx="1"/>
          </p:nvPr>
        </p:nvSpPr>
        <p:spPr>
          <a:xfrm>
            <a:off x="914400" y="4343399"/>
            <a:ext cx="5029199" cy="4114799"/>
          </a:xfrm>
          <a:prstGeom prst="rect">
            <a:avLst/>
          </a:prstGeom>
          <a:noFill/>
          <a:ln>
            <a:noFill/>
          </a:ln>
        </p:spPr>
        <p:txBody>
          <a:bodyPr spcFirstLastPara="1" wrap="square" lIns="91325" tIns="45650" rIns="91325" bIns="45650" numCol="1" anchor="t" anchorCtr="0">
            <a:noAutofit/>
          </a:bodyPr>
          <a:lstStyle/>
          <a:p>
            <a:pPr marL="0" marR="0" lvl="0" indent="0" algn="l" rtl="0">
              <a:lnSpc>
                <a:spcPct val="117999"/>
              </a:lnSpc>
              <a:spcBef>
                <a:spcPts val="0"/>
              </a:spcBef>
              <a:spcAft>
                <a:spcPts val="0"/>
              </a:spcAft>
              <a:buClr>
                <a:schemeClr val="dk1"/>
              </a:buClr>
              <a:buFont typeface="Helvetica Neue"/>
              <a:buNone/>
            </a:pPr>
            <a:r>
              <a:rPr lang="en" altLang="en" sz="1200" b="0" i="0" u="none" strike="noStrike" cap="none">
                <a:solidFill>
                  <a:schemeClr val="dk1"/>
                </a:solidFill>
                <a:latin typeface="Helvetica Neue"/>
                <a:ea typeface="Helvetica Neue"/>
                <a:cs typeface="Helvetica Neue"/>
                <a:sym typeface="Helvetica Neue"/>
              </a:rPr>
              <a:t>Ex: A person with male genitalia and female hormones.</a:t>
            </a:r>
            <a:endParaRPr sz="1200" b="0" i="0" u="none" strike="noStrike" cap="none">
              <a:solidFill>
                <a:schemeClr val="dk1"/>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chemeClr val="dk1"/>
              </a:buClr>
              <a:buFont typeface="Helvetica Neue"/>
              <a:buNone/>
            </a:pPr>
            <a:endParaRPr sz="1200">
              <a:solidFill>
                <a:schemeClr val="dk1"/>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chemeClr val="dk1"/>
              </a:buClr>
              <a:buFont typeface="Helvetica Neue"/>
              <a:buNone/>
            </a:pPr>
            <a:r>
              <a:rPr lang="en" altLang="en" sz="1200">
                <a:solidFill>
                  <a:schemeClr val="dk1"/>
                </a:solidFill>
                <a:latin typeface="Helvetica Neue"/>
                <a:ea typeface="Helvetica Neue"/>
                <a:cs typeface="Helvetica Neue"/>
                <a:sym typeface="Helvetica Neue"/>
              </a:rPr>
              <a:t>Washington state will be offering a 3rd option in 2018 </a:t>
            </a:r>
            <a:endParaRPr sz="120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292055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d729f5ff3_2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g3d729f5ff3_2_317:notes"/>
          <p:cNvSpPr txBox="1">
            <a:spLocks noGrp="1"/>
          </p:cNvSpPr>
          <p:nvPr>
            <p:ph type="body" idx="1"/>
          </p:nvPr>
        </p:nvSpPr>
        <p:spPr>
          <a:xfrm>
            <a:off x="914400" y="4343399"/>
            <a:ext cx="5029200" cy="4114800"/>
          </a:xfrm>
          <a:prstGeom prst="rect">
            <a:avLst/>
          </a:prstGeom>
          <a:noFill/>
          <a:ln>
            <a:noFill/>
          </a:ln>
        </p:spPr>
        <p:txBody>
          <a:bodyPr spcFirstLastPara="1" wrap="square" lIns="91325" tIns="45650" rIns="91325" bIns="45650" numCol="1" anchor="t" anchorCtr="0">
            <a:noAutofit/>
          </a:bodyPr>
          <a:lstStyle/>
          <a:p>
            <a:pPr marL="0" marR="0" lvl="0" indent="0" algn="l" rtl="0">
              <a:lnSpc>
                <a:spcPct val="117999"/>
              </a:lnSpc>
              <a:spcBef>
                <a:spcPts val="0"/>
              </a:spcBef>
              <a:spcAft>
                <a:spcPts val="0"/>
              </a:spcAft>
              <a:buClr>
                <a:schemeClr val="dk1"/>
              </a:buClr>
              <a:buFont typeface="Helvetica Neue"/>
              <a:buNone/>
            </a:pPr>
            <a:r>
              <a:rPr lang="en" altLang="en" sz="1200" b="0" i="0" u="none" strike="noStrike" cap="none">
                <a:solidFill>
                  <a:schemeClr val="dk1"/>
                </a:solidFill>
                <a:latin typeface="Helvetica Neue"/>
                <a:ea typeface="Helvetica Neue"/>
                <a:cs typeface="Helvetica Neue"/>
                <a:sym typeface="Helvetica Neue"/>
              </a:rPr>
              <a:t>-Important to understand that sex and gender are two different constructs.  Also, one’s gender does not determine one’s sexual orientation.  People who are transgender have a sexual orientation.  You and I have a sexual orientation.  You and I have gender.  My gender identify does not directly correlate to my sexual orientation.  These two are separate.  I identify as a woman and my sexual orientation is lesbian.  My friend who is a transman’s gender identity is male and his sexual orientation is gay.  These two are separate.</a:t>
            </a:r>
            <a:endParaRPr sz="1200"/>
          </a:p>
          <a:p>
            <a:pPr marL="0" marR="0" lvl="0" indent="0" algn="l" rtl="0">
              <a:lnSpc>
                <a:spcPct val="117999"/>
              </a:lnSpc>
              <a:spcBef>
                <a:spcPts val="0"/>
              </a:spcBef>
              <a:spcAft>
                <a:spcPts val="0"/>
              </a:spcAft>
              <a:buClr>
                <a:schemeClr val="dk1"/>
              </a:buClr>
              <a:buFont typeface="Arial"/>
              <a:buNone/>
            </a:pPr>
            <a:endParaRPr sz="1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1495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d729f5ff3_2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g3d729f5ff3_2_326:notes"/>
          <p:cNvSpPr txBox="1">
            <a:spLocks noGrp="1"/>
          </p:cNvSpPr>
          <p:nvPr>
            <p:ph type="body" idx="1"/>
          </p:nvPr>
        </p:nvSpPr>
        <p:spPr>
          <a:xfrm>
            <a:off x="914400" y="4343399"/>
            <a:ext cx="5029199" cy="4114799"/>
          </a:xfrm>
          <a:prstGeom prst="rect">
            <a:avLst/>
          </a:prstGeom>
          <a:noFill/>
          <a:ln>
            <a:noFill/>
          </a:ln>
        </p:spPr>
        <p:txBody>
          <a:bodyPr spcFirstLastPara="1" wrap="square" lIns="91325" tIns="45650" rIns="91325" bIns="45650" numCol="1" anchor="t" anchorCtr="0">
            <a:noAutofit/>
          </a:bodyPr>
          <a:lstStyle/>
          <a:p>
            <a:pPr marL="0" marR="0" lvl="0" indent="0" algn="l" rtl="0">
              <a:lnSpc>
                <a:spcPct val="117999"/>
              </a:lnSpc>
              <a:spcBef>
                <a:spcPts val="0"/>
              </a:spcBef>
              <a:spcAft>
                <a:spcPts val="0"/>
              </a:spcAft>
              <a:buClr>
                <a:schemeClr val="dk1"/>
              </a:buClr>
              <a:buFont typeface="Arial"/>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16370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d729f5ff3_2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d729f5ff3_2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71922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d729f5ff3_2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d729f5ff3_2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0793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d729f5ff3_2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g3d729f5ff3_2_337:notes"/>
          <p:cNvSpPr txBox="1">
            <a:spLocks noGrp="1"/>
          </p:cNvSpPr>
          <p:nvPr>
            <p:ph type="body" idx="1"/>
          </p:nvPr>
        </p:nvSpPr>
        <p:spPr>
          <a:xfrm>
            <a:off x="914400" y="4343399"/>
            <a:ext cx="5029199" cy="4114799"/>
          </a:xfrm>
          <a:prstGeom prst="rect">
            <a:avLst/>
          </a:prstGeom>
          <a:noFill/>
          <a:ln>
            <a:noFill/>
          </a:ln>
        </p:spPr>
        <p:txBody>
          <a:bodyPr spcFirstLastPara="1" wrap="square" lIns="91325" tIns="45650" rIns="91325" bIns="45650" numCol="1" anchor="t" anchorCtr="0">
            <a:noAutofit/>
          </a:bodyPr>
          <a:lstStyle/>
          <a:p>
            <a:pPr marL="0" marR="0" lvl="0" indent="0" algn="l" rtl="0">
              <a:lnSpc>
                <a:spcPct val="117999"/>
              </a:lnSpc>
              <a:spcBef>
                <a:spcPts val="0"/>
              </a:spcBef>
              <a:spcAft>
                <a:spcPts val="0"/>
              </a:spcAft>
              <a:buClr>
                <a:schemeClr val="dk1"/>
              </a:buClr>
              <a:buFont typeface="Arial"/>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4782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d729f5ff3_2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3" name="Google Shape;383;g3d729f5ff3_2_346:notes"/>
          <p:cNvSpPr txBox="1">
            <a:spLocks noGrp="1"/>
          </p:cNvSpPr>
          <p:nvPr>
            <p:ph type="body" idx="1"/>
          </p:nvPr>
        </p:nvSpPr>
        <p:spPr>
          <a:xfrm>
            <a:off x="914400" y="4343399"/>
            <a:ext cx="5029199" cy="4114799"/>
          </a:xfrm>
          <a:prstGeom prst="rect">
            <a:avLst/>
          </a:prstGeom>
          <a:noFill/>
          <a:ln>
            <a:noFill/>
          </a:ln>
        </p:spPr>
        <p:txBody>
          <a:bodyPr spcFirstLastPara="1" wrap="square" lIns="91325" tIns="45650" rIns="91325" bIns="45650" numCol="1" anchor="t" anchorCtr="0">
            <a:noAutofit/>
          </a:bodyPr>
          <a:lstStyle/>
          <a:p>
            <a:pPr marL="0" marR="0" lvl="0" indent="0" algn="l" rtl="0">
              <a:lnSpc>
                <a:spcPct val="97999"/>
              </a:lnSpc>
              <a:spcBef>
                <a:spcPts val="0"/>
              </a:spcBef>
              <a:spcAft>
                <a:spcPts val="0"/>
              </a:spcAft>
              <a:buClr>
                <a:schemeClr val="dk1"/>
              </a:buClr>
              <a:buFont typeface="Helvetica Neue"/>
              <a:buNone/>
            </a:pPr>
            <a:r>
              <a:rPr lang="en" altLang="en" sz="1200" b="0" i="0" u="none" strike="noStrike" cap="none" dirty="0">
                <a:solidFill>
                  <a:schemeClr val="dk1"/>
                </a:solidFill>
                <a:latin typeface="Helvetica Neue"/>
                <a:ea typeface="Helvetica Neue"/>
                <a:cs typeface="Helvetica Neue"/>
                <a:sym typeface="Helvetica Neue"/>
              </a:rPr>
              <a:t>-Gender is a spectrum. Not the binary. Each of us falls somewhere along the spectrum. Although maybe you have never thought about gender outside of the traditional binary of male and female.</a:t>
            </a:r>
            <a:endParaRPr sz="1400" dirty="0"/>
          </a:p>
          <a:p>
            <a:pPr marL="0" marR="0" lvl="0" indent="0" algn="l" rtl="0">
              <a:lnSpc>
                <a:spcPct val="97999"/>
              </a:lnSpc>
              <a:spcBef>
                <a:spcPts val="0"/>
              </a:spcBef>
              <a:spcAft>
                <a:spcPts val="0"/>
              </a:spcAft>
              <a:buClr>
                <a:schemeClr val="dk1"/>
              </a:buClr>
              <a:buFont typeface="Arial"/>
              <a:buNone/>
            </a:pPr>
            <a:endParaRPr sz="1200" b="0" i="0" u="none" strike="noStrike" cap="none" dirty="0">
              <a:solidFill>
                <a:schemeClr val="dk1"/>
              </a:solidFill>
              <a:latin typeface="Helvetica Neue"/>
              <a:ea typeface="Helvetica Neue"/>
              <a:cs typeface="Helvetica Neue"/>
              <a:sym typeface="Helvetica Neue"/>
            </a:endParaRPr>
          </a:p>
          <a:p>
            <a:pPr marL="0" marR="0" lvl="0" indent="0" algn="l" rtl="0">
              <a:lnSpc>
                <a:spcPct val="97999"/>
              </a:lnSpc>
              <a:spcBef>
                <a:spcPts val="0"/>
              </a:spcBef>
              <a:spcAft>
                <a:spcPts val="0"/>
              </a:spcAft>
              <a:buClr>
                <a:schemeClr val="dk1"/>
              </a:buClr>
              <a:buFont typeface="Helvetica Neue"/>
              <a:buNone/>
            </a:pPr>
            <a:r>
              <a:rPr lang="en" altLang="en" sz="1200" b="0" i="0" u="none" strike="noStrike" cap="none" dirty="0">
                <a:solidFill>
                  <a:schemeClr val="dk1"/>
                </a:solidFill>
                <a:latin typeface="Helvetica Neue"/>
                <a:ea typeface="Helvetica Neue"/>
                <a:cs typeface="Helvetica Neue"/>
                <a:sym typeface="Helvetica Neue"/>
              </a:rPr>
              <a:t>- Discuss the graphic. </a:t>
            </a:r>
            <a:endParaRPr sz="1400" dirty="0"/>
          </a:p>
          <a:p>
            <a:pPr marL="0" marR="0" lvl="0" indent="0" algn="l" rtl="0">
              <a:lnSpc>
                <a:spcPct val="97999"/>
              </a:lnSpc>
              <a:spcBef>
                <a:spcPts val="0"/>
              </a:spcBef>
              <a:spcAft>
                <a:spcPts val="0"/>
              </a:spcAft>
              <a:buClr>
                <a:schemeClr val="dk1"/>
              </a:buClr>
              <a:buFont typeface="Arial"/>
              <a:buNone/>
            </a:pPr>
            <a:endParaRPr sz="1200" b="0" i="0" u="none" strike="noStrike" cap="none" dirty="0">
              <a:solidFill>
                <a:schemeClr val="dk1"/>
              </a:solidFill>
              <a:latin typeface="Helvetica Neue"/>
              <a:ea typeface="Helvetica Neue"/>
              <a:cs typeface="Helvetica Neue"/>
              <a:sym typeface="Helvetica Neue"/>
            </a:endParaRPr>
          </a:p>
          <a:p>
            <a:pPr marL="0" marR="0" lvl="0" indent="0" algn="l" rtl="0">
              <a:lnSpc>
                <a:spcPct val="97999"/>
              </a:lnSpc>
              <a:spcBef>
                <a:spcPts val="0"/>
              </a:spcBef>
              <a:spcAft>
                <a:spcPts val="0"/>
              </a:spcAft>
              <a:buClr>
                <a:schemeClr val="dk1"/>
              </a:buClr>
              <a:buFont typeface="Helvetica Neue"/>
              <a:buNone/>
            </a:pPr>
            <a:r>
              <a:rPr lang="en" altLang="en" sz="1200" b="0" i="0" u="none" strike="noStrike" cap="none" dirty="0">
                <a:solidFill>
                  <a:schemeClr val="dk1"/>
                </a:solidFill>
                <a:latin typeface="Helvetica Neue"/>
                <a:ea typeface="Helvetica Neue"/>
                <a:cs typeface="Helvetica Neue"/>
                <a:sym typeface="Helvetica Neue"/>
              </a:rPr>
              <a:t>-Please take a moment to think about how your biological sex marker assigned at birth matches how you identify and express your gender.</a:t>
            </a:r>
            <a:endParaRPr sz="1400" dirty="0"/>
          </a:p>
          <a:p>
            <a:pPr marL="0" marR="0" lvl="0" indent="0" algn="l" rtl="0">
              <a:lnSpc>
                <a:spcPct val="97999"/>
              </a:lnSpc>
              <a:spcBef>
                <a:spcPts val="0"/>
              </a:spcBef>
              <a:spcAft>
                <a:spcPts val="0"/>
              </a:spcAft>
              <a:buClr>
                <a:schemeClr val="dk1"/>
              </a:buClr>
              <a:buFont typeface="Arial"/>
              <a:buNone/>
            </a:pPr>
            <a:endParaRPr sz="1200" b="0" i="0" u="none" strike="noStrike" cap="none" dirty="0">
              <a:solidFill>
                <a:schemeClr val="dk1"/>
              </a:solidFill>
              <a:latin typeface="Helvetica Neue"/>
              <a:ea typeface="Helvetica Neue"/>
              <a:cs typeface="Helvetica Neue"/>
              <a:sym typeface="Helvetica Neue"/>
            </a:endParaRPr>
          </a:p>
          <a:p>
            <a:pPr marL="0" marR="0" lvl="0" indent="0" algn="l" rtl="0">
              <a:lnSpc>
                <a:spcPct val="97999"/>
              </a:lnSpc>
              <a:spcBef>
                <a:spcPts val="0"/>
              </a:spcBef>
              <a:spcAft>
                <a:spcPts val="0"/>
              </a:spcAft>
              <a:buClr>
                <a:schemeClr val="dk1"/>
              </a:buClr>
              <a:buFont typeface="Helvetica Neue"/>
              <a:buNone/>
            </a:pPr>
            <a:r>
              <a:rPr lang="en" altLang="en" sz="1200" b="0" i="0" u="none" strike="noStrike" cap="none" dirty="0">
                <a:solidFill>
                  <a:schemeClr val="dk1"/>
                </a:solidFill>
                <a:latin typeface="Helvetica Neue"/>
                <a:ea typeface="Helvetica Neue"/>
                <a:cs typeface="Helvetica Neue"/>
                <a:sym typeface="Helvetica Neue"/>
              </a:rPr>
              <a:t>-Now look out across the room to a perfect stranger.  How comfortable would you be in sharing how your assigned sex matches how you feel on the inside and how you express yourself on the outside? Or how people perceive you to be?  If you are saying to yourself…no big deal…I could tell that stranger about who I am, then you are experiencing privilege.  Most cig-gender people have this privilege and it goes with them to the dr, the hospitals, everywhere.   For people who identify as transgender, this is not their experience.  They do not have the same privilege.  </a:t>
            </a:r>
            <a:endParaRPr sz="1400" dirty="0"/>
          </a:p>
          <a:p>
            <a:pPr marL="0" marR="0" lvl="0" indent="0" algn="l" rtl="0">
              <a:lnSpc>
                <a:spcPct val="97999"/>
              </a:lnSpc>
              <a:spcBef>
                <a:spcPts val="0"/>
              </a:spcBef>
              <a:spcAft>
                <a:spcPts val="0"/>
              </a:spcAft>
              <a:buClr>
                <a:schemeClr val="dk1"/>
              </a:buClr>
              <a:buFont typeface="Arial"/>
              <a:buNone/>
            </a:pPr>
            <a:endParaRPr sz="1200" b="0" i="0" u="none" strike="noStrike" cap="none" dirty="0">
              <a:solidFill>
                <a:schemeClr val="dk1"/>
              </a:solidFill>
              <a:latin typeface="Helvetica Neue"/>
              <a:ea typeface="Helvetica Neue"/>
              <a:cs typeface="Helvetica Neue"/>
              <a:sym typeface="Helvetica Neue"/>
            </a:endParaRPr>
          </a:p>
          <a:p>
            <a:pPr marL="0" marR="0" lvl="0" indent="0" algn="l" rtl="0">
              <a:lnSpc>
                <a:spcPct val="97999"/>
              </a:lnSpc>
              <a:spcBef>
                <a:spcPts val="0"/>
              </a:spcBef>
              <a:spcAft>
                <a:spcPts val="0"/>
              </a:spcAft>
              <a:buClr>
                <a:schemeClr val="dk1"/>
              </a:buClr>
              <a:buFont typeface="Helvetica Neue"/>
              <a:buNone/>
            </a:pPr>
            <a:r>
              <a:rPr lang="en" altLang="en" sz="1200" b="0" i="0" u="none" strike="noStrike" cap="none" dirty="0">
                <a:solidFill>
                  <a:schemeClr val="dk1"/>
                </a:solidFill>
                <a:latin typeface="Helvetica Neue"/>
                <a:ea typeface="Helvetica Neue"/>
                <a:cs typeface="Helvetica Neue"/>
                <a:sym typeface="Helvetica Neue"/>
              </a:rPr>
              <a:t>Ex: how I was going to present this part of the conversation.  Recognizing my own privilege.</a:t>
            </a:r>
            <a:endParaRPr sz="1400" dirty="0"/>
          </a:p>
          <a:p>
            <a:pPr marL="0" marR="0" lvl="0" indent="0" algn="l" rtl="0">
              <a:lnSpc>
                <a:spcPct val="97999"/>
              </a:lnSpc>
              <a:spcBef>
                <a:spcPts val="0"/>
              </a:spcBef>
              <a:spcAft>
                <a:spcPts val="0"/>
              </a:spcAft>
              <a:buClr>
                <a:schemeClr val="dk1"/>
              </a:buClr>
              <a:buFont typeface="Arial"/>
              <a:buNone/>
            </a:pPr>
            <a:endParaRPr sz="1200" b="0" i="0" u="none" strike="noStrike" cap="none" dirty="0">
              <a:solidFill>
                <a:schemeClr val="dk1"/>
              </a:solidFill>
              <a:latin typeface="Helvetica Neue"/>
              <a:ea typeface="Helvetica Neue"/>
              <a:cs typeface="Helvetica Neue"/>
              <a:sym typeface="Helvetica Neue"/>
            </a:endParaRPr>
          </a:p>
          <a:p>
            <a:pPr marL="0" marR="0" lvl="0" indent="0" algn="l" rtl="0">
              <a:lnSpc>
                <a:spcPct val="97999"/>
              </a:lnSpc>
              <a:spcBef>
                <a:spcPts val="0"/>
              </a:spcBef>
              <a:spcAft>
                <a:spcPts val="0"/>
              </a:spcAft>
              <a:buClr>
                <a:schemeClr val="dk1"/>
              </a:buClr>
              <a:buFont typeface="Arial"/>
              <a:buNone/>
            </a:pPr>
            <a:endParaRPr sz="1200" b="0" i="0" u="none" strike="noStrike" cap="none"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97212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d729f5ff3_2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d729f5ff3_2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3597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d729f5ff3_2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g3d729f5ff3_2_196:notes"/>
          <p:cNvSpPr txBox="1">
            <a:spLocks noGrp="1"/>
          </p:cNvSpPr>
          <p:nvPr>
            <p:ph type="body" idx="1"/>
          </p:nvPr>
        </p:nvSpPr>
        <p:spPr>
          <a:xfrm>
            <a:off x="914400" y="4343399"/>
            <a:ext cx="5029200" cy="4114800"/>
          </a:xfrm>
          <a:prstGeom prst="rect">
            <a:avLst/>
          </a:prstGeom>
          <a:noFill/>
          <a:ln>
            <a:noFill/>
          </a:ln>
        </p:spPr>
        <p:txBody>
          <a:bodyPr spcFirstLastPara="1" wrap="square" lIns="91325" tIns="45650" rIns="91325" bIns="45650" numCol="1" anchor="t" anchorCtr="0">
            <a:noAutofit/>
          </a:bodyPr>
          <a:lstStyle/>
          <a:p>
            <a:pPr marL="0" marR="0" lvl="0" indent="0" algn="l" rtl="0">
              <a:lnSpc>
                <a:spcPct val="117999"/>
              </a:lnSpc>
              <a:spcBef>
                <a:spcPts val="0"/>
              </a:spcBef>
              <a:spcAft>
                <a:spcPts val="0"/>
              </a:spcAft>
              <a:buClr>
                <a:schemeClr val="dk1"/>
              </a:buClr>
              <a:buFont typeface="Arial"/>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2474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B4C34-E032-4981-A840-E612F6214D24}" type="slidenum">
              <a:rPr lang="en-US" smtClean="0"/>
              <a:t>6</a:t>
            </a:fld>
            <a:endParaRPr lang="en-US" dirty="0"/>
          </a:p>
        </p:txBody>
      </p:sp>
    </p:spTree>
    <p:extLst>
      <p:ext uri="{BB962C8B-B14F-4D97-AF65-F5344CB8AC3E}">
        <p14:creationId xmlns:p14="http://schemas.microsoft.com/office/powerpoint/2010/main" val="3315170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d729f5ff3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d729f5ff3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97364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d729f5ff3_2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g3d729f5ff3_2_3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numCol="1" anchor="t" anchorCtr="0">
            <a:noAutofit/>
          </a:bodyPr>
          <a:lstStyle/>
          <a:p>
            <a:pPr marL="0" marR="0" lvl="0" indent="0" algn="l" rtl="0">
              <a:lnSpc>
                <a:spcPct val="100000"/>
              </a:lnSpc>
              <a:spcBef>
                <a:spcPts val="0"/>
              </a:spcBef>
              <a:spcAft>
                <a:spcPts val="0"/>
              </a:spcAft>
              <a:buNone/>
            </a:pPr>
            <a:r>
              <a:rPr lang="en" altLang="en" sz="1200" b="0" i="0" u="none" strike="noStrike" cap="none" dirty="0">
                <a:solidFill>
                  <a:srgbClr val="000000"/>
                </a:solidFill>
                <a:latin typeface="Arial"/>
                <a:ea typeface="Arial"/>
                <a:cs typeface="Arial"/>
                <a:sym typeface="Arial"/>
              </a:rPr>
              <a:t>Ask the participants:  Take a moment and about this question, “Who has a Sexual Orientation &amp; Gender Identity?  (Give a couple of seconds of silence)</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40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400"/>
              </a:spcBef>
              <a:spcAft>
                <a:spcPts val="0"/>
              </a:spcAft>
              <a:buNone/>
            </a:pPr>
            <a:r>
              <a:rPr lang="en" altLang="en" sz="1200" b="0" i="0" u="none" strike="noStrike" cap="none" dirty="0">
                <a:solidFill>
                  <a:srgbClr val="000000"/>
                </a:solidFill>
                <a:latin typeface="Arial"/>
                <a:ea typeface="Arial"/>
                <a:cs typeface="Arial"/>
                <a:sym typeface="Arial"/>
              </a:rPr>
              <a:t>We all have a sexual orientation and gender identity. But the majority of may have never thought about this question because your sexual orientation and gender/gender identity matches societal norms.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400"/>
              </a:spcBef>
              <a:spcAft>
                <a:spcPts val="0"/>
              </a:spcAft>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400"/>
              </a:spcBef>
              <a:spcAft>
                <a:spcPts val="0"/>
              </a:spcAft>
              <a:buNone/>
            </a:pPr>
            <a:r>
              <a:rPr lang="en" altLang="en" sz="1200" b="0" i="0" u="none" strike="noStrike" cap="none" dirty="0">
                <a:solidFill>
                  <a:srgbClr val="000000"/>
                </a:solidFill>
                <a:latin typeface="Arial"/>
                <a:ea typeface="Arial"/>
                <a:cs typeface="Arial"/>
                <a:sym typeface="Arial"/>
              </a:rPr>
              <a:t>For people who identify as Lesbian, Gay, Bisexual or Transgender (LGBT), this a question thought about a great deal and often entails a great deal of internal struggle to accept ones true self against societal expectations of heterosexuality  or assigned birth sex of male or female. </a:t>
            </a:r>
            <a:endParaRPr dirty="0"/>
          </a:p>
        </p:txBody>
      </p:sp>
    </p:spTree>
    <p:extLst>
      <p:ext uri="{BB962C8B-B14F-4D97-AF65-F5344CB8AC3E}">
        <p14:creationId xmlns:p14="http://schemas.microsoft.com/office/powerpoint/2010/main" val="3296749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687bf7a64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687bf7a64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8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d729f5ff3_2_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d729f5ff3_2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60245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687bf7a6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687bf7a6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372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80d61e2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580d61e2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4145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d729f5ff3_2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g3d729f5ff3_2_7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numCol="1" anchor="t" anchorCtr="0">
            <a:noAutofit/>
          </a:bodyPr>
          <a:lstStyle/>
          <a:p>
            <a:pPr marL="0" marR="0" lvl="0" indent="0" algn="l" rtl="0">
              <a:lnSpc>
                <a:spcPct val="100000"/>
              </a:lnSpc>
              <a:spcBef>
                <a:spcPts val="0"/>
              </a:spcBef>
              <a:spcAft>
                <a:spcPts val="0"/>
              </a:spcAft>
              <a:buNone/>
            </a:pPr>
            <a:r>
              <a:rPr lang="en" altLang="en" sz="1200"/>
              <a:t>Notes:</a:t>
            </a:r>
            <a:endParaRPr sz="1200"/>
          </a:p>
          <a:p>
            <a:pPr marL="0" marR="0" lvl="0" indent="0" algn="l" rtl="0">
              <a:lnSpc>
                <a:spcPct val="100000"/>
              </a:lnSpc>
              <a:spcBef>
                <a:spcPts val="0"/>
              </a:spcBef>
              <a:spcAft>
                <a:spcPts val="0"/>
              </a:spcAft>
              <a:buNone/>
            </a:pPr>
            <a:r>
              <a:rPr lang="en" altLang="en" sz="1200"/>
              <a:t>Sex: What about Intersex?</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None/>
            </a:pPr>
            <a:r>
              <a:rPr lang="en" altLang="en" sz="1200"/>
              <a:t>Genderidentity: What if the person doesn’t feel like they fit the mold portrayed in media or meet society’s expectations or feel comfortable with their body? Can you assume by clothing? Job? Haircut? Hobbies? Voice? Actions? Relationship make-up?</a:t>
            </a:r>
            <a:endParaRPr sz="1200"/>
          </a:p>
          <a:p>
            <a:pPr marL="0" marR="0" lvl="0" indent="0" algn="l" rtl="0">
              <a:lnSpc>
                <a:spcPct val="100000"/>
              </a:lnSpc>
              <a:spcBef>
                <a:spcPts val="400"/>
              </a:spcBef>
              <a:spcAft>
                <a:spcPts val="0"/>
              </a:spcAft>
              <a:buNone/>
            </a:pPr>
            <a:r>
              <a:rPr lang="en" altLang="en" sz="1200"/>
              <a:t>Sexual orientation: </a:t>
            </a:r>
            <a:endParaRPr sz="1600">
              <a:solidFill>
                <a:srgbClr val="03495C"/>
              </a:solidFill>
              <a:latin typeface="Raleway"/>
              <a:ea typeface="Raleway"/>
              <a:cs typeface="Raleway"/>
              <a:sym typeface="Raleway"/>
            </a:endParaRPr>
          </a:p>
          <a:p>
            <a:pPr marL="312737" lvl="0" indent="-312737" rtl="0">
              <a:lnSpc>
                <a:spcPct val="81000"/>
              </a:lnSpc>
              <a:spcBef>
                <a:spcPts val="600"/>
              </a:spcBef>
              <a:spcAft>
                <a:spcPts val="0"/>
              </a:spcAft>
              <a:buClr>
                <a:schemeClr val="accent2"/>
              </a:buClr>
              <a:buFont typeface="Noto Sans Symbols"/>
              <a:buNone/>
            </a:pPr>
            <a:r>
              <a:rPr lang="en" altLang="en" sz="1600" i="1">
                <a:solidFill>
                  <a:srgbClr val="0B5395"/>
                </a:solidFill>
                <a:latin typeface="Raleway"/>
                <a:ea typeface="Raleway"/>
                <a:cs typeface="Raleway"/>
                <a:sym typeface="Raleway"/>
              </a:rPr>
              <a:t>are all people born with male bodies attracted to women? Are all people born with female bodies attracted to men? Are people only attracted to  masculine men or feminine women? What about feminine men and masculine women?</a:t>
            </a:r>
            <a:endParaRPr sz="1200"/>
          </a:p>
          <a:p>
            <a:pPr marL="0" marR="0" lvl="0" indent="0" algn="l" rtl="0">
              <a:lnSpc>
                <a:spcPct val="100000"/>
              </a:lnSpc>
              <a:spcBef>
                <a:spcPts val="400"/>
              </a:spcBef>
              <a:spcAft>
                <a:spcPts val="0"/>
              </a:spcAft>
              <a:buNone/>
            </a:pPr>
            <a:endParaRPr sz="1200"/>
          </a:p>
          <a:p>
            <a:pPr marL="0" marR="0" lvl="0" indent="0" algn="l" rtl="0">
              <a:lnSpc>
                <a:spcPct val="100000"/>
              </a:lnSpc>
              <a:spcBef>
                <a:spcPts val="400"/>
              </a:spcBef>
              <a:spcAft>
                <a:spcPts val="0"/>
              </a:spcAft>
              <a:buNone/>
            </a:pPr>
            <a:endParaRPr/>
          </a:p>
        </p:txBody>
      </p:sp>
    </p:spTree>
    <p:extLst>
      <p:ext uri="{BB962C8B-B14F-4D97-AF65-F5344CB8AC3E}">
        <p14:creationId xmlns:p14="http://schemas.microsoft.com/office/powerpoint/2010/main" val="1782959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575f4bd27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5575f4bd27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034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80d61e28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80d61e28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01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Brave Space for sharing</a:t>
            </a:r>
          </a:p>
          <a:p>
            <a:r>
              <a:rPr lang="en-US" dirty="0" smtClean="0"/>
              <a:t>Some</a:t>
            </a:r>
            <a:r>
              <a:rPr lang="en-US" baseline="0" dirty="0" smtClean="0"/>
              <a:t> of you have never had these conversations in a large group. </a:t>
            </a:r>
          </a:p>
          <a:p>
            <a:r>
              <a:rPr lang="en-US" baseline="0" dirty="0" smtClean="0"/>
              <a:t>Honor your journey.</a:t>
            </a:r>
          </a:p>
          <a:p>
            <a:r>
              <a:rPr lang="en-US" baseline="0" dirty="0" smtClean="0"/>
              <a:t>For Queer family- this is your opportunity to learn the incremental ways we teach people about who we are. About target audience and messaging.</a:t>
            </a:r>
          </a:p>
          <a:p>
            <a:r>
              <a:rPr lang="en-US" baseline="0" dirty="0" smtClean="0"/>
              <a:t>We are starting at the beginning. We make no assumptions.</a:t>
            </a:r>
          </a:p>
          <a:p>
            <a:r>
              <a:rPr lang="en-US" baseline="0" dirty="0" smtClean="0"/>
              <a:t>Take care of yourselves on this journey.</a:t>
            </a:r>
          </a:p>
          <a:p>
            <a:endParaRPr lang="en-US" baseline="0" dirty="0" smtClean="0"/>
          </a:p>
        </p:txBody>
      </p:sp>
      <p:sp>
        <p:nvSpPr>
          <p:cNvPr id="4" name="Slide Number Placeholder 3"/>
          <p:cNvSpPr>
            <a:spLocks noGrp="1"/>
          </p:cNvSpPr>
          <p:nvPr>
            <p:ph type="sldNum" sz="quarter" idx="10"/>
          </p:nvPr>
        </p:nvSpPr>
        <p:spPr/>
        <p:txBody>
          <a:bodyPr/>
          <a:lstStyle/>
          <a:p>
            <a:fld id="{1F7B4C34-E032-4981-A840-E612F6214D24}" type="slidenum">
              <a:rPr lang="en-US" smtClean="0"/>
              <a:t>7</a:t>
            </a:fld>
            <a:endParaRPr lang="en-US" dirty="0"/>
          </a:p>
        </p:txBody>
      </p:sp>
    </p:spTree>
    <p:extLst>
      <p:ext uri="{BB962C8B-B14F-4D97-AF65-F5344CB8AC3E}">
        <p14:creationId xmlns:p14="http://schemas.microsoft.com/office/powerpoint/2010/main" val="40475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Language.</a:t>
            </a:r>
            <a:r>
              <a:rPr lang="en-US" baseline="0" dirty="0" smtClean="0"/>
              <a:t> Ever evolving. Tablets sure are different. </a:t>
            </a:r>
          </a:p>
          <a:p>
            <a:r>
              <a:rPr lang="en-US" baseline="0" dirty="0" smtClean="0"/>
              <a:t>Words are used to empower. Words are used to oppress. Words are changing all the time.</a:t>
            </a:r>
          </a:p>
          <a:p>
            <a:r>
              <a:rPr lang="en-US" baseline="0" dirty="0" smtClean="0"/>
              <a:t>Language is socially constructed, and we made it up. So why can’t we make up more along the way? </a:t>
            </a:r>
          </a:p>
          <a:p>
            <a:endParaRPr lang="en-US" baseline="0" dirty="0" smtClean="0"/>
          </a:p>
          <a:p>
            <a:r>
              <a:rPr lang="en-US" baseline="0" dirty="0" smtClean="0"/>
              <a:t>What does it mean to sit in the discomfort when you hear something that challenges you? How do people hear information? When does our discomfort zone become too uncomfortable and we stop listening. We want our audience to learn. To grow as practitioners and healers. As allies to the queer community. If they stop listening, they learn nothing about our people. Know your audience. Know your role.  Incremental change. Ex. Poplar Bluff Health Department Trans 101 and HIV Intake Form Training</a:t>
            </a:r>
          </a:p>
          <a:p>
            <a:endParaRPr lang="en-US" dirty="0"/>
          </a:p>
        </p:txBody>
      </p:sp>
      <p:sp>
        <p:nvSpPr>
          <p:cNvPr id="4" name="Slide Number Placeholder 3"/>
          <p:cNvSpPr>
            <a:spLocks noGrp="1"/>
          </p:cNvSpPr>
          <p:nvPr>
            <p:ph type="sldNum" sz="quarter" idx="10"/>
          </p:nvPr>
        </p:nvSpPr>
        <p:spPr/>
        <p:txBody>
          <a:bodyPr/>
          <a:lstStyle/>
          <a:p>
            <a:fld id="{1F7B4C34-E032-4981-A840-E612F6214D24}" type="slidenum">
              <a:rPr lang="en-US" smtClean="0"/>
              <a:t>8</a:t>
            </a:fld>
            <a:endParaRPr lang="en-US" dirty="0"/>
          </a:p>
        </p:txBody>
      </p:sp>
    </p:spTree>
    <p:extLst>
      <p:ext uri="{BB962C8B-B14F-4D97-AF65-F5344CB8AC3E}">
        <p14:creationId xmlns:p14="http://schemas.microsoft.com/office/powerpoint/2010/main" val="1176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is a theory that I started teaching in 2015. I was a adjunct instructor at UMSL. I was teaching Gender, Sexuality, and Aging. At the time, I was trying to explain what intersectionality is and how we use it in practice. I developed this tool about how to explain intersectionality to people who have no understanding to those with an advanced understanding. To me being able to conceptualize intersectionality is how we start to see people. To really and truly see the person who is in front of us. Whether it is a client, a supervisor, or a policy maker, this tool allows us as practitioners to gain an awareness into who is in front of us. What story did they come here with today. How might I ask open-ended questions to encourage dialogue to gain common ground and start the system change process. </a:t>
            </a:r>
            <a:endParaRPr lang="en-US" dirty="0"/>
          </a:p>
        </p:txBody>
      </p:sp>
      <p:sp>
        <p:nvSpPr>
          <p:cNvPr id="4" name="Slide Number Placeholder 3"/>
          <p:cNvSpPr>
            <a:spLocks noGrp="1"/>
          </p:cNvSpPr>
          <p:nvPr>
            <p:ph type="sldNum" sz="quarter" idx="10"/>
          </p:nvPr>
        </p:nvSpPr>
        <p:spPr/>
        <p:txBody>
          <a:bodyPr/>
          <a:lstStyle/>
          <a:p>
            <a:fld id="{1F7B4C34-E032-4981-A840-E612F6214D24}" type="slidenum">
              <a:rPr lang="en-US" smtClean="0"/>
              <a:t>9</a:t>
            </a:fld>
            <a:endParaRPr lang="en-US" dirty="0"/>
          </a:p>
        </p:txBody>
      </p:sp>
    </p:spTree>
    <p:extLst>
      <p:ext uri="{BB962C8B-B14F-4D97-AF65-F5344CB8AC3E}">
        <p14:creationId xmlns:p14="http://schemas.microsoft.com/office/powerpoint/2010/main" val="414550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There are so many types of lasagna</a:t>
            </a:r>
            <a:endParaRPr lang="en-US" b="0" dirty="0" smtClean="0">
              <a:effectLst/>
            </a:endParaRPr>
          </a:p>
          <a:p>
            <a:pPr rtl="0"/>
            <a:r>
              <a:rPr lang="en-US" sz="1200" b="0" i="0" u="none" strike="noStrike" kern="1200" dirty="0" smtClean="0">
                <a:solidFill>
                  <a:schemeClr val="tx1"/>
                </a:solidFill>
                <a:effectLst/>
                <a:latin typeface="+mn-lt"/>
                <a:ea typeface="+mn-ea"/>
                <a:cs typeface="+mn-cs"/>
              </a:rPr>
              <a:t>All the ingredients represent our identities. </a:t>
            </a:r>
            <a:endParaRPr lang="en-US" b="0" dirty="0" smtClean="0">
              <a:effectLst/>
            </a:endParaRPr>
          </a:p>
          <a:p>
            <a:pPr rtl="0"/>
            <a:r>
              <a:rPr lang="en-US" sz="1200" b="0" i="0" u="none" strike="noStrike" kern="1200" dirty="0" smtClean="0">
                <a:solidFill>
                  <a:schemeClr val="tx1"/>
                </a:solidFill>
                <a:effectLst/>
                <a:latin typeface="+mn-lt"/>
                <a:ea typeface="+mn-ea"/>
                <a:cs typeface="+mn-cs"/>
              </a:rPr>
              <a:t>Outside forces- heat, cold, dropping it on the ground, </a:t>
            </a:r>
            <a:r>
              <a:rPr lang="en-US" sz="1200" b="0" i="0" u="none" strike="noStrike" kern="1200" dirty="0" err="1" smtClean="0">
                <a:solidFill>
                  <a:schemeClr val="tx1"/>
                </a:solidFill>
                <a:effectLst/>
                <a:latin typeface="+mn-lt"/>
                <a:ea typeface="+mn-ea"/>
                <a:cs typeface="+mn-cs"/>
              </a:rPr>
              <a:t>etc</a:t>
            </a:r>
            <a:r>
              <a:rPr lang="en-US" sz="1200" b="0" i="0" u="none" strike="noStrike" kern="1200" dirty="0" smtClean="0">
                <a:solidFill>
                  <a:schemeClr val="tx1"/>
                </a:solidFill>
                <a:effectLst/>
                <a:latin typeface="+mn-lt"/>
                <a:ea typeface="+mn-ea"/>
                <a:cs typeface="+mn-cs"/>
              </a:rPr>
              <a:t> represent that which we can control systems of oppression</a:t>
            </a:r>
            <a:endParaRPr lang="en-US" b="0" dirty="0" smtClean="0">
              <a:effectLst/>
            </a:endParaRPr>
          </a:p>
          <a:p>
            <a:pPr rtl="0"/>
            <a:r>
              <a:rPr lang="en-US" sz="1200" b="0" i="0" u="none" strike="noStrike" kern="1200" dirty="0" smtClean="0">
                <a:solidFill>
                  <a:schemeClr val="tx1"/>
                </a:solidFill>
                <a:effectLst/>
                <a:latin typeface="+mn-lt"/>
                <a:ea typeface="+mn-ea"/>
                <a:cs typeface="+mn-cs"/>
              </a:rPr>
              <a:t>When working with someone we may only see the top layer. We may not know the many layers of identities that lay under the surface. It is important to take into consideration those parts of the identity that may be more challenging to share.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Ex. </a:t>
            </a:r>
            <a:r>
              <a:rPr lang="en-US" sz="1200" b="0" i="0" u="none" strike="noStrike" kern="1200" dirty="0" err="1" smtClean="0">
                <a:solidFill>
                  <a:schemeClr val="tx1"/>
                </a:solidFill>
                <a:effectLst/>
                <a:latin typeface="+mn-lt"/>
                <a:ea typeface="+mn-ea"/>
                <a:cs typeface="+mn-cs"/>
              </a:rPr>
              <a:t>GiGi</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F7B4C34-E032-4981-A840-E612F6214D24}" type="slidenum">
              <a:rPr lang="en-US" smtClean="0"/>
              <a:t>10</a:t>
            </a:fld>
            <a:endParaRPr lang="en-US" dirty="0"/>
          </a:p>
        </p:txBody>
      </p:sp>
    </p:spTree>
    <p:extLst>
      <p:ext uri="{BB962C8B-B14F-4D97-AF65-F5344CB8AC3E}">
        <p14:creationId xmlns:p14="http://schemas.microsoft.com/office/powerpoint/2010/main" val="271256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d729f5ff3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g3d729f5ff3_2_180:notes"/>
          <p:cNvSpPr txBox="1">
            <a:spLocks noGrp="1"/>
          </p:cNvSpPr>
          <p:nvPr>
            <p:ph type="body" idx="1"/>
          </p:nvPr>
        </p:nvSpPr>
        <p:spPr>
          <a:xfrm>
            <a:off x="914400" y="4343399"/>
            <a:ext cx="5029199" cy="4114799"/>
          </a:xfrm>
          <a:prstGeom prst="rect">
            <a:avLst/>
          </a:prstGeom>
          <a:noFill/>
          <a:ln>
            <a:noFill/>
          </a:ln>
        </p:spPr>
        <p:txBody>
          <a:bodyPr spcFirstLastPara="1" wrap="square" lIns="91325" tIns="45650" rIns="91325" bIns="45650" numCol="1" anchor="t" anchorCtr="0">
            <a:noAutofit/>
          </a:bodyPr>
          <a:lstStyle/>
          <a:p>
            <a:pPr marL="0" marR="0" lvl="0" indent="0" algn="l" rtl="0">
              <a:lnSpc>
                <a:spcPct val="97999"/>
              </a:lnSpc>
              <a:spcBef>
                <a:spcPts val="0"/>
              </a:spcBef>
              <a:spcAft>
                <a:spcPts val="0"/>
              </a:spcAft>
              <a:buClr>
                <a:schemeClr val="dk1"/>
              </a:buClr>
              <a:buFont typeface="Helvetica Neue"/>
              <a:buNone/>
            </a:pPr>
            <a:r>
              <a:rPr lang="en" altLang="en" sz="1500" b="0" i="0" u="none" strike="noStrike" cap="none" dirty="0">
                <a:solidFill>
                  <a:schemeClr val="dk1"/>
                </a:solidFill>
                <a:latin typeface="Helvetica Neue"/>
                <a:ea typeface="Helvetica Neue"/>
                <a:cs typeface="Helvetica Neue"/>
                <a:sym typeface="Helvetica Neue"/>
              </a:rPr>
              <a:t>-Maybe some of you have never really given much thought to your own sexual ori</a:t>
            </a:r>
            <a:r>
              <a:rPr lang="en" altLang="en" sz="1500" dirty="0">
                <a:solidFill>
                  <a:schemeClr val="dk1"/>
                </a:solidFill>
                <a:latin typeface="Helvetica Neue"/>
                <a:ea typeface="Helvetica Neue"/>
                <a:cs typeface="Helvetica Neue"/>
                <a:sym typeface="Helvetica Neue"/>
              </a:rPr>
              <a:t>entation,</a:t>
            </a:r>
            <a:r>
              <a:rPr lang="en" altLang="en" sz="1500" b="0" i="0" u="none" strike="noStrike" cap="none" dirty="0">
                <a:solidFill>
                  <a:schemeClr val="dk1"/>
                </a:solidFill>
                <a:latin typeface="Helvetica Neue"/>
                <a:ea typeface="Helvetica Neue"/>
                <a:cs typeface="Helvetica Neue"/>
                <a:sym typeface="Helvetica Neue"/>
              </a:rPr>
              <a:t> gender, gender identity, and/or gender expression.  Maybe when you were a little bity baby- someone marked your birth certificate with the sex that matched your genitalia.  Maybe you were not given a choice and maybe your sex matches your gender exactly.  Maybe your own definition of your gender is more fluid that the traditional binary will allow.  Maybe your gender and your sex marker assigned at birth do not match at all.  This is the experience of people who identify as transgender.  </a:t>
            </a:r>
            <a:endParaRPr sz="1400" dirty="0"/>
          </a:p>
          <a:p>
            <a:pPr marL="0" marR="0" lvl="0" indent="0" algn="l" rtl="0">
              <a:lnSpc>
                <a:spcPct val="97999"/>
              </a:lnSpc>
              <a:spcBef>
                <a:spcPts val="0"/>
              </a:spcBef>
              <a:spcAft>
                <a:spcPts val="0"/>
              </a:spcAft>
              <a:buClr>
                <a:schemeClr val="dk1"/>
              </a:buClr>
              <a:buFont typeface="Arial"/>
              <a:buNone/>
            </a:pPr>
            <a:endParaRPr sz="1500" b="0" i="0" u="none" strike="noStrike" cap="none" dirty="0">
              <a:solidFill>
                <a:schemeClr val="dk1"/>
              </a:solidFill>
              <a:latin typeface="Helvetica Neue"/>
              <a:ea typeface="Helvetica Neue"/>
              <a:cs typeface="Helvetica Neue"/>
              <a:sym typeface="Helvetica Neue"/>
            </a:endParaRPr>
          </a:p>
          <a:p>
            <a:pPr marL="0" marR="0" lvl="0" indent="0" algn="l" rtl="0">
              <a:lnSpc>
                <a:spcPct val="97999"/>
              </a:lnSpc>
              <a:spcBef>
                <a:spcPts val="0"/>
              </a:spcBef>
              <a:spcAft>
                <a:spcPts val="0"/>
              </a:spcAft>
              <a:buClr>
                <a:schemeClr val="dk1"/>
              </a:buClr>
              <a:buFont typeface="Arial"/>
              <a:buNone/>
            </a:pPr>
            <a:endParaRPr sz="1500" b="0" i="0" u="none" strike="noStrike" cap="none"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7812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729f5ff3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d729f5ff3_2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numCol="1"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9376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d729f5ff3_2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g3d729f5ff3_2_224:notes"/>
          <p:cNvSpPr txBox="1">
            <a:spLocks noGrp="1"/>
          </p:cNvSpPr>
          <p:nvPr>
            <p:ph type="body" idx="1"/>
          </p:nvPr>
        </p:nvSpPr>
        <p:spPr>
          <a:xfrm>
            <a:off x="914400" y="4343399"/>
            <a:ext cx="5029199" cy="4114799"/>
          </a:xfrm>
          <a:prstGeom prst="rect">
            <a:avLst/>
          </a:prstGeom>
          <a:noFill/>
          <a:ln>
            <a:noFill/>
          </a:ln>
        </p:spPr>
        <p:txBody>
          <a:bodyPr spcFirstLastPara="1" wrap="square" lIns="91325" tIns="45650" rIns="91325" bIns="45650" numCol="1" anchor="t" anchorCtr="0">
            <a:noAutofit/>
          </a:bodyPr>
          <a:lstStyle/>
          <a:p>
            <a:pPr marL="0" marR="0" lvl="0" indent="0" algn="l" rtl="0">
              <a:lnSpc>
                <a:spcPct val="117999"/>
              </a:lnSpc>
              <a:spcBef>
                <a:spcPts val="0"/>
              </a:spcBef>
              <a:spcAft>
                <a:spcPts val="0"/>
              </a:spcAft>
              <a:buClr>
                <a:schemeClr val="dk1"/>
              </a:buClr>
              <a:buFont typeface="Arial"/>
              <a:buNone/>
            </a:pPr>
            <a:endParaRPr sz="2200" b="0" i="0" u="none" strike="noStrike" cap="none">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019245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9174071" y="4159202"/>
            <a:ext cx="2787805" cy="2458337"/>
          </a:xfrm>
          <a:prstGeom prst="rect">
            <a:avLst/>
          </a:prstGeom>
        </p:spPr>
      </p:pic>
      <p:sp>
        <p:nvSpPr>
          <p:cNvPr id="7" name="Rectangle 6"/>
          <p:cNvSpPr>
            <a:spLocks/>
          </p:cNvSpPr>
          <p:nvPr userDrawn="1"/>
        </p:nvSpPr>
        <p:spPr>
          <a:xfrm>
            <a:off x="230124" y="242611"/>
            <a:ext cx="11731752" cy="36576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noFill/>
            </a:endParaRPr>
          </a:p>
        </p:txBody>
      </p:sp>
      <p:sp>
        <p:nvSpPr>
          <p:cNvPr id="2" name="Title 1"/>
          <p:cNvSpPr>
            <a:spLocks noGrp="1"/>
          </p:cNvSpPr>
          <p:nvPr>
            <p:ph type="ctrTitle"/>
          </p:nvPr>
        </p:nvSpPr>
        <p:spPr>
          <a:xfrm>
            <a:off x="643467" y="2425700"/>
            <a:ext cx="10363200" cy="635000"/>
          </a:xfrm>
        </p:spPr>
        <p:txBody>
          <a:bodyPr>
            <a:noAutofit/>
          </a:bodyPr>
          <a:lstStyle>
            <a:lvl1pP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3141784"/>
            <a:ext cx="10363200" cy="553917"/>
          </a:xfrm>
        </p:spPr>
        <p:txBody>
          <a:bodyPr>
            <a:normAutofit/>
          </a:bodyPr>
          <a:lstStyle>
            <a:lvl1pPr marL="0" indent="0" algn="l">
              <a:buNone/>
              <a:defRPr sz="2400"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p:cNvPicPr>
            <a:picLocks noChangeAspect="1"/>
          </p:cNvPicPr>
          <p:nvPr userDrawn="1"/>
        </p:nvPicPr>
        <p:blipFill>
          <a:blip r:embed="rId3"/>
          <a:stretch>
            <a:fillRect/>
          </a:stretch>
        </p:blipFill>
        <p:spPr>
          <a:xfrm>
            <a:off x="6599583" y="4157298"/>
            <a:ext cx="2360612" cy="2462144"/>
          </a:xfrm>
          <a:prstGeom prst="rect">
            <a:avLst/>
          </a:prstGeom>
        </p:spPr>
      </p:pic>
      <p:pic>
        <p:nvPicPr>
          <p:cNvPr id="18" name="Picture 17"/>
          <p:cNvPicPr>
            <a:picLocks noChangeAspect="1"/>
          </p:cNvPicPr>
          <p:nvPr userDrawn="1"/>
        </p:nvPicPr>
        <p:blipFill>
          <a:blip r:embed="rId4"/>
          <a:stretch>
            <a:fillRect/>
          </a:stretch>
        </p:blipFill>
        <p:spPr>
          <a:xfrm>
            <a:off x="3607653" y="4159164"/>
            <a:ext cx="2762546" cy="2458412"/>
          </a:xfrm>
          <a:prstGeom prst="rect">
            <a:avLst/>
          </a:prstGeom>
        </p:spPr>
      </p:pic>
      <p:pic>
        <p:nvPicPr>
          <p:cNvPr id="20" name="Picture 19"/>
          <p:cNvPicPr>
            <a:picLocks noChangeAspect="1"/>
          </p:cNvPicPr>
          <p:nvPr userDrawn="1"/>
        </p:nvPicPr>
        <p:blipFill>
          <a:blip r:embed="rId5"/>
          <a:stretch>
            <a:fillRect/>
          </a:stretch>
        </p:blipFill>
        <p:spPr>
          <a:xfrm flipH="1">
            <a:off x="221127" y="4157298"/>
            <a:ext cx="3134791" cy="2462144"/>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9360" y="727826"/>
            <a:ext cx="5733117" cy="1296591"/>
          </a:xfrm>
          <a:prstGeom prst="rect">
            <a:avLst/>
          </a:prstGeom>
        </p:spPr>
      </p:pic>
      <p:sp>
        <p:nvSpPr>
          <p:cNvPr id="15" name="Rectangle 14"/>
          <p:cNvSpPr/>
          <p:nvPr userDrawn="1"/>
        </p:nvSpPr>
        <p:spPr>
          <a:xfrm>
            <a:off x="230124"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34311" y="350952"/>
            <a:ext cx="5865272" cy="273409"/>
          </a:xfrm>
          <a:prstGeom prst="rect">
            <a:avLst/>
          </a:prstGeom>
        </p:spPr>
      </p:pic>
    </p:spTree>
    <p:extLst>
      <p:ext uri="{BB962C8B-B14F-4D97-AF65-F5344CB8AC3E}">
        <p14:creationId xmlns:p14="http://schemas.microsoft.com/office/powerpoint/2010/main" val="33073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8600" y="228600"/>
            <a:ext cx="11734800" cy="64008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3686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51417"/>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6C7373"/>
                </a:solidFill>
              </a:defRPr>
            </a:lvl1pPr>
            <a:lvl2pPr>
              <a:defRPr>
                <a:solidFill>
                  <a:srgbClr val="6C7373"/>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11497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18437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604838"/>
          </a:xfrm>
        </p:spPr>
        <p:txBody>
          <a:bodyPr/>
          <a:lstStyle/>
          <a:p>
            <a:r>
              <a:rPr lang="en-US" dirty="0"/>
              <a:t>Click to edit Master title style</a:t>
            </a:r>
          </a:p>
        </p:txBody>
      </p:sp>
      <p:sp>
        <p:nvSpPr>
          <p:cNvPr id="3" name="Content Placeholder 2"/>
          <p:cNvSpPr>
            <a:spLocks noGrp="1"/>
          </p:cNvSpPr>
          <p:nvPr>
            <p:ph sz="half" idx="1"/>
          </p:nvPr>
        </p:nvSpPr>
        <p:spPr>
          <a:xfrm>
            <a:off x="609600" y="17780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80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278534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6048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9288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68576"/>
            <a:ext cx="5386917" cy="366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9288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568576"/>
            <a:ext cx="5389033" cy="366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383422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37857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130868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826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882651"/>
            <a:ext cx="6815667" cy="5314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044701"/>
            <a:ext cx="4011084" cy="4152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373038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784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7905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5451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594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F7E84-A078-444E-B1A2-105EC3D85D56}" type="datetimeFigureOut">
              <a:rPr lang="en-US" smtClean="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BF07AC-08EC-6644-BF92-F974AE2560E8}" type="slidenum">
              <a:rPr lang="en-US" smtClean="0"/>
              <a:t>‹#›</a:t>
            </a:fld>
            <a:endParaRPr lang="en-US" dirty="0"/>
          </a:p>
        </p:txBody>
      </p:sp>
    </p:spTree>
    <p:extLst>
      <p:ext uri="{BB962C8B-B14F-4D97-AF65-F5344CB8AC3E}">
        <p14:creationId xmlns:p14="http://schemas.microsoft.com/office/powerpoint/2010/main" val="72125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3216978" y="4145939"/>
            <a:ext cx="3718620" cy="2474849"/>
          </a:xfrm>
          <a:prstGeom prst="rect">
            <a:avLst/>
          </a:prstGeom>
        </p:spPr>
      </p:pic>
      <p:sp>
        <p:nvSpPr>
          <p:cNvPr id="7" name="Rectangle 6"/>
          <p:cNvSpPr>
            <a:spLocks/>
          </p:cNvSpPr>
          <p:nvPr userDrawn="1"/>
        </p:nvSpPr>
        <p:spPr>
          <a:xfrm>
            <a:off x="230124" y="242611"/>
            <a:ext cx="11731752" cy="3657600"/>
          </a:xfrm>
          <a:prstGeom prst="rect">
            <a:avLst/>
          </a:prstGeom>
          <a:solidFill>
            <a:srgbClr val="6C7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noFill/>
            </a:endParaRPr>
          </a:p>
        </p:txBody>
      </p:sp>
      <p:sp>
        <p:nvSpPr>
          <p:cNvPr id="10" name="Title 1"/>
          <p:cNvSpPr>
            <a:spLocks noGrp="1"/>
          </p:cNvSpPr>
          <p:nvPr>
            <p:ph type="ctrTitle"/>
          </p:nvPr>
        </p:nvSpPr>
        <p:spPr>
          <a:xfrm>
            <a:off x="643467" y="2425700"/>
            <a:ext cx="10363200" cy="635000"/>
          </a:xfrm>
        </p:spPr>
        <p:txBody>
          <a:bodyPr>
            <a:noAutofit/>
          </a:bodyPr>
          <a:lstStyle>
            <a:lvl1pPr>
              <a:defRPr sz="36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3467" y="3141784"/>
            <a:ext cx="10363200" cy="553917"/>
          </a:xfrm>
        </p:spPr>
        <p:txBody>
          <a:bodyPr>
            <a:normAutofit/>
          </a:bodyPr>
          <a:lstStyle>
            <a:lvl1pPr marL="0" indent="0" algn="l">
              <a:buNone/>
              <a:defRPr sz="2400"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2" name="TextBox 21"/>
          <p:cNvSpPr txBox="1"/>
          <p:nvPr userDrawn="1"/>
        </p:nvSpPr>
        <p:spPr>
          <a:xfrm>
            <a:off x="13537580" y="5151863"/>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3"/>
          <a:stretch>
            <a:fillRect/>
          </a:stretch>
        </p:blipFill>
        <p:spPr>
          <a:xfrm>
            <a:off x="9274018" y="4147204"/>
            <a:ext cx="2687857" cy="2472321"/>
          </a:xfrm>
          <a:prstGeom prst="rect">
            <a:avLst/>
          </a:prstGeom>
        </p:spPr>
      </p:pic>
      <p:pic>
        <p:nvPicPr>
          <p:cNvPr id="15" name="Picture 14"/>
          <p:cNvPicPr>
            <a:picLocks noChangeAspect="1"/>
          </p:cNvPicPr>
          <p:nvPr userDrawn="1"/>
        </p:nvPicPr>
        <p:blipFill>
          <a:blip r:embed="rId4"/>
          <a:stretch>
            <a:fillRect/>
          </a:stretch>
        </p:blipFill>
        <p:spPr>
          <a:xfrm>
            <a:off x="7177231" y="4144478"/>
            <a:ext cx="1855154" cy="2477774"/>
          </a:xfrm>
          <a:prstGeom prst="rect">
            <a:avLst/>
          </a:prstGeom>
        </p:spPr>
      </p:pic>
      <p:pic>
        <p:nvPicPr>
          <p:cNvPr id="19" name="Picture 18"/>
          <p:cNvPicPr>
            <a:picLocks noChangeAspect="1"/>
          </p:cNvPicPr>
          <p:nvPr userDrawn="1"/>
        </p:nvPicPr>
        <p:blipFill>
          <a:blip r:embed="rId5"/>
          <a:stretch>
            <a:fillRect/>
          </a:stretch>
        </p:blipFill>
        <p:spPr>
          <a:xfrm>
            <a:off x="230124" y="4144203"/>
            <a:ext cx="2745221" cy="2478324"/>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9360" y="727826"/>
            <a:ext cx="5733117" cy="1296591"/>
          </a:xfrm>
          <a:prstGeom prst="rect">
            <a:avLst/>
          </a:prstGeom>
        </p:spPr>
      </p:pic>
      <p:sp>
        <p:nvSpPr>
          <p:cNvPr id="17" name="Rectangle 16"/>
          <p:cNvSpPr/>
          <p:nvPr userDrawn="1"/>
        </p:nvSpPr>
        <p:spPr>
          <a:xfrm>
            <a:off x="230124"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8" name="Picture 17"/>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34311" y="350952"/>
            <a:ext cx="5865272" cy="273409"/>
          </a:xfrm>
          <a:prstGeom prst="rect">
            <a:avLst/>
          </a:prstGeom>
        </p:spPr>
      </p:pic>
    </p:spTree>
    <p:extLst>
      <p:ext uri="{BB962C8B-B14F-4D97-AF65-F5344CB8AC3E}">
        <p14:creationId xmlns:p14="http://schemas.microsoft.com/office/powerpoint/2010/main" val="1627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15600" y="2867800"/>
            <a:ext cx="11360800" cy="1122400"/>
          </a:xfrm>
          <a:prstGeom prst="rect">
            <a:avLst/>
          </a:prstGeom>
        </p:spPr>
        <p:txBody>
          <a:bodyPr spcFirstLastPara="1" wrap="square" lIns="91425" tIns="91425" rIns="91425" bIns="91425" numCol="1" anchor="ctr" anchorCtr="0"/>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13"/>
          <p:cNvSpPr txBox="1">
            <a:spLocks noGrp="1"/>
          </p:cNvSpPr>
          <p:nvPr>
            <p:ph type="sldNum" idx="12"/>
          </p:nvPr>
        </p:nvSpPr>
        <p:spPr>
          <a:xfrm>
            <a:off x="11296611" y="6217623"/>
            <a:ext cx="731600" cy="524800"/>
          </a:xfrm>
          <a:prstGeom prst="rect">
            <a:avLst/>
          </a:prstGeom>
        </p:spPr>
        <p:txBody>
          <a:bodyPr spcFirstLastPara="1" wrap="square" lIns="91425" tIns="91425" rIns="91425" bIns="91425" numCol="1"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ltLang="en" smtClean="0"/>
              <a:pPr/>
              <a:t>‹#›</a:t>
            </a:fld>
            <a:endParaRPr lang="en"/>
          </a:p>
        </p:txBody>
      </p:sp>
    </p:spTree>
    <p:extLst>
      <p:ext uri="{BB962C8B-B14F-4D97-AF65-F5344CB8AC3E}">
        <p14:creationId xmlns:p14="http://schemas.microsoft.com/office/powerpoint/2010/main" val="3500082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2"/>
        <p:cNvGrpSpPr/>
        <p:nvPr/>
      </p:nvGrpSpPr>
      <p:grpSpPr>
        <a:xfrm>
          <a:off x="0" y="0"/>
          <a:ext cx="0" cy="0"/>
          <a:chOff x="0" y="0"/>
          <a:chExt cx="0" cy="0"/>
        </a:xfrm>
      </p:grpSpPr>
      <p:sp>
        <p:nvSpPr>
          <p:cNvPr id="23" name="Google Shape;23;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numCol="1" anchor="ctr" anchorCtr="0">
            <a:noAutofit/>
          </a:bodyPr>
          <a:lstStyle/>
          <a:p>
            <a:pPr marL="0" lvl="0" indent="0">
              <a:spcBef>
                <a:spcPts val="0"/>
              </a:spcBef>
              <a:spcAft>
                <a:spcPts val="0"/>
              </a:spcAft>
              <a:buNone/>
            </a:pPr>
            <a:endParaRPr sz="2400"/>
          </a:p>
        </p:txBody>
      </p:sp>
      <p:sp>
        <p:nvSpPr>
          <p:cNvPr id="24" name="Google Shape;24;p5"/>
          <p:cNvSpPr txBox="1">
            <a:spLocks noGrp="1"/>
          </p:cNvSpPr>
          <p:nvPr>
            <p:ph type="title"/>
          </p:nvPr>
        </p:nvSpPr>
        <p:spPr>
          <a:xfrm>
            <a:off x="1229333" y="1189033"/>
            <a:ext cx="9154800" cy="1143200"/>
          </a:xfrm>
          <a:prstGeom prst="rect">
            <a:avLst/>
          </a:prstGeom>
        </p:spPr>
        <p:txBody>
          <a:bodyPr spcFirstLastPara="1" wrap="square" lIns="91425" tIns="91425" rIns="91425" bIns="91425" numCol="1"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5" name="Google Shape;25;p5"/>
          <p:cNvSpPr txBox="1">
            <a:spLocks noGrp="1"/>
          </p:cNvSpPr>
          <p:nvPr>
            <p:ph type="body" idx="1"/>
          </p:nvPr>
        </p:nvSpPr>
        <p:spPr>
          <a:xfrm>
            <a:off x="1229333" y="2514601"/>
            <a:ext cx="9154800" cy="3154800"/>
          </a:xfrm>
          <a:prstGeom prst="rect">
            <a:avLst/>
          </a:prstGeom>
        </p:spPr>
        <p:txBody>
          <a:bodyPr spcFirstLastPara="1" wrap="square" lIns="91425" tIns="91425" rIns="91425" bIns="91425" numCol="1" anchor="t" anchorCtr="0"/>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1472533" y="6120400"/>
            <a:ext cx="719600" cy="737600"/>
          </a:xfrm>
          <a:prstGeom prst="rect">
            <a:avLst/>
          </a:prstGeom>
        </p:spPr>
        <p:txBody>
          <a:bodyPr spcFirstLastPara="1" wrap="square" lIns="91425" tIns="91425" rIns="91425" bIns="91425" numCol="1"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altLang="en" smtClean="0"/>
              <a:pPr/>
              <a:t>‹#›</a:t>
            </a:fld>
            <a:endParaRPr lang="en"/>
          </a:p>
        </p:txBody>
      </p:sp>
    </p:spTree>
    <p:extLst>
      <p:ext uri="{BB962C8B-B14F-4D97-AF65-F5344CB8AC3E}">
        <p14:creationId xmlns:p14="http://schemas.microsoft.com/office/powerpoint/2010/main" val="2077862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92969" y="312539"/>
            <a:ext cx="10406000" cy="1518000"/>
          </a:xfrm>
          <a:prstGeom prst="rect">
            <a:avLst/>
          </a:prstGeom>
          <a:noFill/>
          <a:ln>
            <a:noFill/>
          </a:ln>
        </p:spPr>
        <p:txBody>
          <a:bodyPr spcFirstLastPara="1" wrap="square" lIns="91425" tIns="91425" rIns="91425" bIns="91425" numCol="1" anchor="ctr" anchorCtr="0"/>
          <a:lstStyle>
            <a:lvl1pPr marL="0" marR="0" lvl="0" indent="0" algn="ctr" rtl="0">
              <a:lnSpc>
                <a:spcPct val="100000"/>
              </a:lnSpc>
              <a:spcBef>
                <a:spcPts val="0"/>
              </a:spcBef>
              <a:spcAft>
                <a:spcPts val="0"/>
              </a:spcAft>
              <a:buClr>
                <a:srgbClr val="000000"/>
              </a:buClr>
              <a:buSzPts val="5800"/>
              <a:buFont typeface="Arial"/>
              <a:buNone/>
              <a:defRPr sz="1200" b="0" i="0" u="none" strike="noStrike" cap="none">
                <a:solidFill>
                  <a:srgbClr val="000000"/>
                </a:solidFill>
                <a:latin typeface="Arial"/>
                <a:ea typeface="Arial"/>
                <a:cs typeface="Arial"/>
                <a:sym typeface="Arial"/>
              </a:defRPr>
            </a:lvl1pPr>
            <a:lvl2pPr marL="0" marR="0" lvl="1" indent="203195" algn="ctr" rtl="0">
              <a:spcBef>
                <a:spcPts val="0"/>
              </a:spcBef>
              <a:spcAft>
                <a:spcPts val="0"/>
              </a:spcAft>
              <a:buSzPts val="5800"/>
              <a:buNone/>
              <a:defRPr sz="1600"/>
            </a:lvl2pPr>
            <a:lvl3pPr marL="0" marR="0" lvl="2" indent="389457" algn="ctr" rtl="0">
              <a:spcBef>
                <a:spcPts val="0"/>
              </a:spcBef>
              <a:spcAft>
                <a:spcPts val="0"/>
              </a:spcAft>
              <a:buSzPts val="5800"/>
              <a:buNone/>
              <a:defRPr sz="1600"/>
            </a:lvl3pPr>
            <a:lvl4pPr marL="0" marR="0" lvl="3" indent="592652" algn="ctr" rtl="0">
              <a:spcBef>
                <a:spcPts val="0"/>
              </a:spcBef>
              <a:spcAft>
                <a:spcPts val="0"/>
              </a:spcAft>
              <a:buSzPts val="5800"/>
              <a:buNone/>
              <a:defRPr sz="1600"/>
            </a:lvl4pPr>
            <a:lvl5pPr marL="0" marR="0" lvl="4" indent="778914" algn="ctr" rtl="0">
              <a:spcBef>
                <a:spcPts val="0"/>
              </a:spcBef>
              <a:spcAft>
                <a:spcPts val="0"/>
              </a:spcAft>
              <a:buSzPts val="5800"/>
              <a:buNone/>
              <a:defRPr sz="1600"/>
            </a:lvl5pPr>
            <a:lvl6pPr marL="0" marR="0" lvl="5" indent="982109" algn="ctr" rtl="0">
              <a:spcBef>
                <a:spcPts val="0"/>
              </a:spcBef>
              <a:spcAft>
                <a:spcPts val="0"/>
              </a:spcAft>
              <a:buSzPts val="5800"/>
              <a:buNone/>
              <a:defRPr sz="1600"/>
            </a:lvl6pPr>
            <a:lvl7pPr marL="0" marR="0" lvl="6" indent="1185304" algn="ctr" rtl="0">
              <a:spcBef>
                <a:spcPts val="0"/>
              </a:spcBef>
              <a:spcAft>
                <a:spcPts val="0"/>
              </a:spcAft>
              <a:buSzPts val="5800"/>
              <a:buNone/>
              <a:defRPr sz="1600"/>
            </a:lvl7pPr>
            <a:lvl8pPr marL="0" marR="0" lvl="7" indent="1371566" algn="ctr" rtl="0">
              <a:spcBef>
                <a:spcPts val="0"/>
              </a:spcBef>
              <a:spcAft>
                <a:spcPts val="0"/>
              </a:spcAft>
              <a:buSzPts val="5800"/>
              <a:buNone/>
              <a:defRPr sz="1600"/>
            </a:lvl8pPr>
            <a:lvl9pPr marL="0" marR="0" lvl="8" indent="1574761" algn="ctr" rtl="0">
              <a:spcBef>
                <a:spcPts val="0"/>
              </a:spcBef>
              <a:spcAft>
                <a:spcPts val="0"/>
              </a:spcAft>
              <a:buSzPts val="5800"/>
              <a:buNone/>
              <a:defRPr sz="1600"/>
            </a:lvl9pPr>
          </a:lstStyle>
          <a:p>
            <a:endParaRPr/>
          </a:p>
        </p:txBody>
      </p:sp>
      <p:sp>
        <p:nvSpPr>
          <p:cNvPr id="63" name="Google Shape;63;p14"/>
          <p:cNvSpPr txBox="1">
            <a:spLocks noGrp="1"/>
          </p:cNvSpPr>
          <p:nvPr>
            <p:ph type="body" idx="1"/>
          </p:nvPr>
        </p:nvSpPr>
        <p:spPr>
          <a:xfrm>
            <a:off x="892969" y="1830585"/>
            <a:ext cx="10406000" cy="4420000"/>
          </a:xfrm>
          <a:prstGeom prst="rect">
            <a:avLst/>
          </a:prstGeom>
          <a:noFill/>
          <a:ln>
            <a:noFill/>
          </a:ln>
        </p:spPr>
        <p:txBody>
          <a:bodyPr spcFirstLastPara="1" wrap="square" lIns="91425" tIns="91425" rIns="91425" bIns="91425" numCol="1" anchor="ctr" anchorCtr="0"/>
          <a:lstStyle>
            <a:lvl1pPr marL="609585" marR="0" lvl="0"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1pPr>
            <a:lvl2pPr marL="1219170" marR="0" lvl="1"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2pPr>
            <a:lvl3pPr marL="1828754" marR="0" lvl="2"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3pPr>
            <a:lvl4pPr marL="2438339" marR="0" lvl="3"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4pPr>
            <a:lvl5pPr marL="3047924" marR="0" lvl="4"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5pPr>
            <a:lvl6pPr marL="3657509" marR="0" lvl="5"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6pPr>
            <a:lvl7pPr marL="4267093" marR="0" lvl="6"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7pPr>
            <a:lvl8pPr marL="4876678" marR="0" lvl="7"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8pPr>
            <a:lvl9pPr marL="5486263" marR="0" lvl="8" indent="-380990" algn="l" rtl="0">
              <a:lnSpc>
                <a:spcPct val="100000"/>
              </a:lnSpc>
              <a:spcBef>
                <a:spcPts val="3600"/>
              </a:spcBef>
              <a:spcAft>
                <a:spcPts val="0"/>
              </a:spcAft>
              <a:buClr>
                <a:srgbClr val="000000"/>
              </a:buClr>
              <a:buSzPts val="900"/>
              <a:buFont typeface="Helvetica Neue"/>
              <a:buChar char="•"/>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6368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8243256" y="4145939"/>
            <a:ext cx="3718620" cy="2474849"/>
          </a:xfrm>
          <a:prstGeom prst="rect">
            <a:avLst/>
          </a:prstGeom>
        </p:spPr>
      </p:pic>
      <p:sp>
        <p:nvSpPr>
          <p:cNvPr id="7" name="Rectangle 6"/>
          <p:cNvSpPr>
            <a:spLocks/>
          </p:cNvSpPr>
          <p:nvPr userDrawn="1"/>
        </p:nvSpPr>
        <p:spPr>
          <a:xfrm>
            <a:off x="230124" y="242611"/>
            <a:ext cx="11731752" cy="365760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noFill/>
            </a:endParaRPr>
          </a:p>
        </p:txBody>
      </p:sp>
      <p:sp>
        <p:nvSpPr>
          <p:cNvPr id="10" name="Title 1"/>
          <p:cNvSpPr>
            <a:spLocks noGrp="1"/>
          </p:cNvSpPr>
          <p:nvPr>
            <p:ph type="ctrTitle"/>
          </p:nvPr>
        </p:nvSpPr>
        <p:spPr>
          <a:xfrm>
            <a:off x="643467" y="2425700"/>
            <a:ext cx="10363200" cy="635000"/>
          </a:xfrm>
        </p:spPr>
        <p:txBody>
          <a:bodyPr>
            <a:noAutofit/>
          </a:bodyPr>
          <a:lstStyle>
            <a:lvl1pPr>
              <a:defRPr sz="3600">
                <a:solidFill>
                  <a:schemeClr val="tx1">
                    <a:lumMod val="75000"/>
                    <a:lumOff val="25000"/>
                  </a:schemeClr>
                </a:solidFill>
              </a:defRPr>
            </a:lvl1pPr>
          </a:lstStyle>
          <a:p>
            <a:r>
              <a:rPr lang="en-US" dirty="0"/>
              <a:t>Click to edit Master title style</a:t>
            </a:r>
          </a:p>
        </p:txBody>
      </p:sp>
      <p:sp>
        <p:nvSpPr>
          <p:cNvPr id="11" name="Subtitle 2"/>
          <p:cNvSpPr>
            <a:spLocks noGrp="1"/>
          </p:cNvSpPr>
          <p:nvPr>
            <p:ph type="subTitle" idx="1"/>
          </p:nvPr>
        </p:nvSpPr>
        <p:spPr>
          <a:xfrm>
            <a:off x="643467" y="3141784"/>
            <a:ext cx="10363200" cy="553917"/>
          </a:xfrm>
        </p:spPr>
        <p:txBody>
          <a:bodyPr>
            <a:normAutofit/>
          </a:bodyPr>
          <a:lstStyle>
            <a:lvl1pPr marL="0" indent="0" algn="l">
              <a:buNone/>
              <a:defRPr sz="2400" b="0" i="0">
                <a:solidFill>
                  <a:schemeClr val="tx1">
                    <a:lumMod val="75000"/>
                    <a:lumOff val="2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2" name="TextBox 21"/>
          <p:cNvSpPr txBox="1"/>
          <p:nvPr userDrawn="1"/>
        </p:nvSpPr>
        <p:spPr>
          <a:xfrm>
            <a:off x="13537580" y="5151863"/>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3"/>
          <a:stretch>
            <a:fillRect/>
          </a:stretch>
        </p:blipFill>
        <p:spPr>
          <a:xfrm>
            <a:off x="3204413" y="4147204"/>
            <a:ext cx="2687857" cy="2472321"/>
          </a:xfrm>
          <a:prstGeom prst="rect">
            <a:avLst/>
          </a:prstGeom>
        </p:spPr>
      </p:pic>
      <p:pic>
        <p:nvPicPr>
          <p:cNvPr id="15" name="Picture 14"/>
          <p:cNvPicPr>
            <a:picLocks noChangeAspect="1"/>
          </p:cNvPicPr>
          <p:nvPr userDrawn="1"/>
        </p:nvPicPr>
        <p:blipFill>
          <a:blip r:embed="rId4"/>
          <a:stretch>
            <a:fillRect/>
          </a:stretch>
        </p:blipFill>
        <p:spPr>
          <a:xfrm flipH="1">
            <a:off x="6121339" y="4144478"/>
            <a:ext cx="1855154" cy="2477774"/>
          </a:xfrm>
          <a:prstGeom prst="rect">
            <a:avLst/>
          </a:prstGeom>
        </p:spPr>
      </p:pic>
      <p:pic>
        <p:nvPicPr>
          <p:cNvPr id="19" name="Picture 18"/>
          <p:cNvPicPr>
            <a:picLocks noChangeAspect="1"/>
          </p:cNvPicPr>
          <p:nvPr userDrawn="1"/>
        </p:nvPicPr>
        <p:blipFill>
          <a:blip r:embed="rId5"/>
          <a:stretch>
            <a:fillRect/>
          </a:stretch>
        </p:blipFill>
        <p:spPr>
          <a:xfrm>
            <a:off x="230124" y="4144203"/>
            <a:ext cx="2745221" cy="2478324"/>
          </a:xfrm>
          <a:prstGeom prst="rect">
            <a:avLst/>
          </a:prstGeom>
        </p:spPr>
      </p:pic>
      <p:pic>
        <p:nvPicPr>
          <p:cNvPr id="16" name="Picture 15"/>
          <p:cNvPicPr>
            <a:picLocks noChangeAspect="1"/>
          </p:cNvPicPr>
          <p:nvPr userDrawn="1"/>
        </p:nvPicPr>
        <p:blipFill>
          <a:blip r:embed="rId6"/>
          <a:stretch>
            <a:fillRect/>
          </a:stretch>
        </p:blipFill>
        <p:spPr>
          <a:xfrm>
            <a:off x="489360" y="727826"/>
            <a:ext cx="5733117" cy="1296590"/>
          </a:xfrm>
          <a:prstGeom prst="rect">
            <a:avLst/>
          </a:prstGeom>
        </p:spPr>
      </p:pic>
      <p:sp>
        <p:nvSpPr>
          <p:cNvPr id="17" name="Rectangle 16"/>
          <p:cNvSpPr/>
          <p:nvPr userDrawn="1"/>
        </p:nvSpPr>
        <p:spPr>
          <a:xfrm>
            <a:off x="230124"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8" name="Picture 17"/>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34311" y="350952"/>
            <a:ext cx="5865272" cy="273409"/>
          </a:xfrm>
          <a:prstGeom prst="rect">
            <a:avLst/>
          </a:prstGeom>
        </p:spPr>
      </p:pic>
    </p:spTree>
    <p:extLst>
      <p:ext uri="{BB962C8B-B14F-4D97-AF65-F5344CB8AC3E}">
        <p14:creationId xmlns:p14="http://schemas.microsoft.com/office/powerpoint/2010/main" val="144787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28601" y="228600"/>
            <a:ext cx="11734798" cy="640079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5559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28600" y="228600"/>
            <a:ext cx="11734800" cy="640079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597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28601" y="228600"/>
            <a:ext cx="11734798" cy="640079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7339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28600" y="228600"/>
            <a:ext cx="11734800" cy="640079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532923"/>
            <a:ext cx="10363200" cy="635000"/>
          </a:xfrm>
        </p:spPr>
        <p:txBody>
          <a:bodyPr>
            <a:noAutofit/>
          </a:bodyPr>
          <a:lstStyle>
            <a:lvl1pP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249007"/>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5609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8600" y="228600"/>
            <a:ext cx="11734800" cy="64008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6217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8182" y="228600"/>
            <a:ext cx="11735218" cy="640079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2057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9144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noFill/>
            </a:endParaRPr>
          </a:p>
        </p:txBody>
      </p:sp>
      <p:cxnSp>
        <p:nvCxnSpPr>
          <p:cNvPr id="9" name="Straight Connector 8"/>
          <p:cNvCxnSpPr/>
          <p:nvPr userDrawn="1"/>
        </p:nvCxnSpPr>
        <p:spPr>
          <a:xfrm>
            <a:off x="663787" y="6421120"/>
            <a:ext cx="11042444" cy="0"/>
          </a:xfrm>
          <a:prstGeom prst="line">
            <a:avLst/>
          </a:prstGeom>
          <a:ln>
            <a:solidFill>
              <a:srgbClr val="A51417"/>
            </a:solidFill>
          </a:ln>
        </p:spPr>
        <p:style>
          <a:lnRef idx="1">
            <a:schemeClr val="dk1"/>
          </a:lnRef>
          <a:fillRef idx="0">
            <a:schemeClr val="dk1"/>
          </a:fillRef>
          <a:effectRef idx="0">
            <a:schemeClr val="dk1"/>
          </a:effectRef>
          <a:fontRef idx="minor">
            <a:schemeClr val="tx1"/>
          </a:fontRef>
        </p:style>
      </p:cxnSp>
      <p:sp>
        <p:nvSpPr>
          <p:cNvPr id="2" name="Title Placeholder 1"/>
          <p:cNvSpPr>
            <a:spLocks noGrp="1"/>
          </p:cNvSpPr>
          <p:nvPr>
            <p:ph type="title"/>
          </p:nvPr>
        </p:nvSpPr>
        <p:spPr>
          <a:xfrm>
            <a:off x="609600" y="1070660"/>
            <a:ext cx="10972800" cy="6048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955801"/>
            <a:ext cx="10972800" cy="3975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96051"/>
            <a:ext cx="2844800" cy="365125"/>
          </a:xfrm>
          <a:prstGeom prst="rect">
            <a:avLst/>
          </a:prstGeom>
        </p:spPr>
        <p:txBody>
          <a:bodyPr vert="horz" lIns="91440" tIns="45720" rIns="91440" bIns="45720" rtlCol="0" anchor="ctr"/>
          <a:lstStyle>
            <a:lvl1pPr algn="l">
              <a:defRPr sz="1200" b="0" i="0">
                <a:solidFill>
                  <a:srgbClr val="6C7373"/>
                </a:solidFill>
                <a:latin typeface="Arial" charset="0"/>
                <a:ea typeface="Arial" charset="0"/>
                <a:cs typeface="Arial" charset="0"/>
              </a:defRPr>
            </a:lvl1pPr>
          </a:lstStyle>
          <a:p>
            <a:fld id="{83DF7E84-A078-444E-B1A2-105EC3D85D56}" type="datetimeFigureOut">
              <a:rPr lang="en-US" smtClean="0"/>
              <a:pPr/>
              <a:t>3/2/2023</a:t>
            </a:fld>
            <a:endParaRPr lang="en-US" dirty="0"/>
          </a:p>
        </p:txBody>
      </p:sp>
      <p:sp>
        <p:nvSpPr>
          <p:cNvPr id="5" name="Footer Placeholder 4"/>
          <p:cNvSpPr>
            <a:spLocks noGrp="1"/>
          </p:cNvSpPr>
          <p:nvPr>
            <p:ph type="ftr" sz="quarter" idx="3"/>
          </p:nvPr>
        </p:nvSpPr>
        <p:spPr>
          <a:xfrm>
            <a:off x="4165600" y="6496051"/>
            <a:ext cx="3860800" cy="365125"/>
          </a:xfrm>
          <a:prstGeom prst="rect">
            <a:avLst/>
          </a:prstGeom>
        </p:spPr>
        <p:txBody>
          <a:bodyPr vert="horz" lIns="91440" tIns="45720" rIns="91440" bIns="45720" rtlCol="0" anchor="ctr"/>
          <a:lstStyle>
            <a:lvl1pPr algn="ctr">
              <a:defRPr sz="1200" b="0" i="0">
                <a:solidFill>
                  <a:srgbClr val="6C7373"/>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737600" y="6496051"/>
            <a:ext cx="2844800" cy="365125"/>
          </a:xfrm>
          <a:prstGeom prst="rect">
            <a:avLst/>
          </a:prstGeom>
        </p:spPr>
        <p:txBody>
          <a:bodyPr vert="horz" lIns="91440" tIns="45720" rIns="91440" bIns="45720" rtlCol="0" anchor="ctr"/>
          <a:lstStyle>
            <a:lvl1pPr algn="r">
              <a:defRPr sz="1200" b="0" i="0">
                <a:solidFill>
                  <a:srgbClr val="6C7373"/>
                </a:solidFill>
                <a:latin typeface="Arial" charset="0"/>
                <a:ea typeface="Arial" charset="0"/>
                <a:cs typeface="Arial" charset="0"/>
              </a:defRPr>
            </a:lvl1pPr>
          </a:lstStyle>
          <a:p>
            <a:fld id="{A5BF07AC-08EC-6644-BF92-F974AE2560E8}" type="slidenum">
              <a:rPr lang="en-US" smtClean="0"/>
              <a:pPr/>
              <a:t>‹#›</a:t>
            </a:fld>
            <a:endParaRPr lang="en-US" dirty="0"/>
          </a:p>
        </p:txBody>
      </p:sp>
      <p:pic>
        <p:nvPicPr>
          <p:cNvPr id="13" name="Picture 12"/>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210580" y="1"/>
            <a:ext cx="4043185" cy="914400"/>
          </a:xfrm>
          <a:prstGeom prst="rect">
            <a:avLst/>
          </a:prstGeom>
        </p:spPr>
      </p:pic>
    </p:spTree>
    <p:extLst>
      <p:ext uri="{BB962C8B-B14F-4D97-AF65-F5344CB8AC3E}">
        <p14:creationId xmlns:p14="http://schemas.microsoft.com/office/powerpoint/2010/main" val="40139226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8" r:id="rId4"/>
    <p:sldLayoutId id="2147483666" r:id="rId5"/>
    <p:sldLayoutId id="2147483667" r:id="rId6"/>
    <p:sldLayoutId id="2147483669" r:id="rId7"/>
    <p:sldLayoutId id="2147483661" r:id="rId8"/>
    <p:sldLayoutId id="2147483664" r:id="rId9"/>
    <p:sldLayoutId id="2147483662"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70" r:id="rId20"/>
    <p:sldLayoutId id="2147483671" r:id="rId21"/>
    <p:sldLayoutId id="214748367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p:titleStyle>
    <p:bodyStyle>
      <a:lvl1pPr marL="342900" indent="-3429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5911" y="1968284"/>
            <a:ext cx="10200755" cy="1092415"/>
          </a:xfrm>
        </p:spPr>
        <p:txBody>
          <a:bodyPr/>
          <a:lstStyle/>
          <a:p>
            <a:pPr algn="ctr"/>
            <a:r>
              <a:rPr lang="en-US" sz="3200" dirty="0" smtClean="0"/>
              <a:t>A Lesson in Language</a:t>
            </a:r>
            <a:br>
              <a:rPr lang="en-US" sz="3200" dirty="0" smtClean="0"/>
            </a:br>
            <a:r>
              <a:rPr lang="en-US" sz="3200" dirty="0" smtClean="0"/>
              <a:t>LGBTQ+ Terminology </a:t>
            </a:r>
            <a:endParaRPr lang="en-US" sz="3200" dirty="0"/>
          </a:p>
        </p:txBody>
      </p:sp>
      <p:sp>
        <p:nvSpPr>
          <p:cNvPr id="3" name="Subtitle 2"/>
          <p:cNvSpPr>
            <a:spLocks noGrp="1"/>
          </p:cNvSpPr>
          <p:nvPr>
            <p:ph type="subTitle" idx="1"/>
          </p:nvPr>
        </p:nvSpPr>
        <p:spPr>
          <a:xfrm>
            <a:off x="643467" y="3234384"/>
            <a:ext cx="10363200" cy="553917"/>
          </a:xfrm>
        </p:spPr>
        <p:txBody>
          <a:bodyPr>
            <a:normAutofit fontScale="62500" lnSpcReduction="20000"/>
          </a:bodyPr>
          <a:lstStyle/>
          <a:p>
            <a:r>
              <a:rPr lang="en-US" dirty="0" smtClean="0"/>
              <a:t>Together Again</a:t>
            </a:r>
            <a:endParaRPr lang="en-US" dirty="0" smtClean="0"/>
          </a:p>
          <a:p>
            <a:r>
              <a:rPr lang="en-US" dirty="0" smtClean="0"/>
              <a:t>March 2023</a:t>
            </a:r>
            <a:endParaRPr lang="en-US" dirty="0"/>
          </a:p>
        </p:txBody>
      </p:sp>
    </p:spTree>
    <p:extLst>
      <p:ext uri="{BB962C8B-B14F-4D97-AF65-F5344CB8AC3E}">
        <p14:creationId xmlns:p14="http://schemas.microsoft.com/office/powerpoint/2010/main" val="424497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s://lh5.googleusercontent.com/afqzyg-6GGM8fPIE-9MxyqAdLyqL8tpuvLn9YpCp4qAGpdjVQe5QxLr-FqLI_J7KoOwfD_N0ep-LIT4JitOTimanzFR6traXter8ZmHd-BnJEqAekuE7jGc3jLAv20-pxyNHw9knBh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528" y="1286798"/>
            <a:ext cx="216217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lh3.googleusercontent.com/YjH1IdUp2kidrpjKU9FjGIa54lFln747VZokJpL75EvlIsdTwI4yXphlotsCiCTEWGhQeK_aB-WEXPvfPvgYIBpJpskyQrb_nhCz4L-HquqwL81XpAsn1b6uOxaZ-YnoBdXPsLjJ9l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35965" y="3491489"/>
            <a:ext cx="2148122" cy="322805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lh4.googleusercontent.com/ueq-qbObnZPLP8wfUtRolEeGjx8VH79j-eQQRU6HGLaReufB0DGR6sdQv90gmFYpYFxD-hOZ5BKWFKDpcSJYbigGBvleFJbVTczpKy8Bl5iSSmNNghiWrofAgRy6NXxqcDXzDq80Z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031" y="1811632"/>
            <a:ext cx="2668104" cy="266810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lh3.googleusercontent.com/y91mKoehEaeI9PRNf4wettD1OX1453tDHV8_3OqcMH7jHn_w3aKnIh34PNucGBjFpd3FeS3UzlTaWEZtGozqZSsKVQtjgyF-nrcX0T6wMyhEeTGFxSddtk7Ea7qAXpH0oqdx0fERV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92" y="963354"/>
            <a:ext cx="4149706" cy="276144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lh4.googleusercontent.com/2zusihPkxvihkv9uOiLoN51Z_iexYfC-c8iLF95QVKbgsHB8CSI6bEKx5x3X5ym8mF3hgv7rHZVAxj4h5Escx1byTk2Mu35HGXFx2zySwtFNMbE7aePSl2vpVr5iWowYwyoeLaV2Hj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839232" y="1034386"/>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lh4.googleusercontent.com/-IReRjZuKsY1YKAGelGvc0vAt7tR_VU7RDhRbPa9riRB3Cj1tltNGwAZqjebLR7S4c960qEAi2br78AP_EHGj6LeC6FLpXbNWVt0lAeQkN7vFGC6GHSF0IqI182C6sLf4ZzqPZv436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53384" y="3686598"/>
            <a:ext cx="2062017" cy="292394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s://lh3.googleusercontent.com/UtcTEo-ZRV2ku_aXaBq_jTsVM5tsqU0EB9n6cyCpvAi7ofoyVREN6n5O5emMiAJxV6vsY-Lw-SuS4JWyb9ecCtb5-Dp3UVWYe9qGlOTF7DuQ5-v3_X9yFM1UrmcGWa56QAiBm4bQcS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6528" y="3527589"/>
            <a:ext cx="2347161" cy="234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820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2567" y="1052680"/>
            <a:ext cx="5897309" cy="5306484"/>
          </a:xfrm>
        </p:spPr>
      </p:pic>
    </p:spTree>
    <p:extLst>
      <p:ext uri="{BB962C8B-B14F-4D97-AF65-F5344CB8AC3E}">
        <p14:creationId xmlns:p14="http://schemas.microsoft.com/office/powerpoint/2010/main" val="1274571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7"/>
          <p:cNvSpPr txBox="1"/>
          <p:nvPr/>
        </p:nvSpPr>
        <p:spPr>
          <a:xfrm>
            <a:off x="11072813" y="6404711"/>
            <a:ext cx="1119188" cy="299360"/>
          </a:xfrm>
          <a:prstGeom prst="rect">
            <a:avLst/>
          </a:prstGeom>
          <a:noFill/>
          <a:ln>
            <a:noFill/>
          </a:ln>
        </p:spPr>
        <p:txBody>
          <a:bodyPr spcFirstLastPara="1" wrap="square" lIns="43667" tIns="43667" rIns="43667" bIns="43667" numCol="1" anchor="ctr" anchorCtr="0">
            <a:noAutofit/>
          </a:bodyPr>
          <a:lstStyle/>
          <a:p>
            <a:pPr algn="ctr">
              <a:buClr>
                <a:srgbClr val="000000"/>
              </a:buClr>
            </a:pPr>
            <a:r>
              <a:rPr lang="en" altLang="en" sz="1867">
                <a:solidFill>
                  <a:srgbClr val="000000"/>
                </a:solidFill>
                <a:latin typeface="Helvetica Neue"/>
                <a:ea typeface="Helvetica Neue"/>
                <a:cs typeface="Helvetica Neue"/>
                <a:sym typeface="Helvetica Neue"/>
              </a:rPr>
              <a:t>6</a:t>
            </a:r>
            <a:endParaRPr sz="1200"/>
          </a:p>
        </p:txBody>
      </p:sp>
      <p:pic>
        <p:nvPicPr>
          <p:cNvPr id="276" name="Google Shape;276;p57"/>
          <p:cNvPicPr preferRelativeResize="0"/>
          <p:nvPr/>
        </p:nvPicPr>
        <p:blipFill rotWithShape="1">
          <a:blip r:embed="rId3">
            <a:alphaModFix/>
          </a:blip>
          <a:srcRect/>
          <a:stretch/>
        </p:blipFill>
        <p:spPr>
          <a:xfrm>
            <a:off x="1561367" y="2604967"/>
            <a:ext cx="8796400" cy="1782400"/>
          </a:xfrm>
          <a:prstGeom prst="rect">
            <a:avLst/>
          </a:prstGeom>
          <a:noFill/>
          <a:ln>
            <a:noFill/>
          </a:ln>
        </p:spPr>
      </p:pic>
      <p:grpSp>
        <p:nvGrpSpPr>
          <p:cNvPr id="277" name="Google Shape;277;p57"/>
          <p:cNvGrpSpPr/>
          <p:nvPr/>
        </p:nvGrpSpPr>
        <p:grpSpPr>
          <a:xfrm>
            <a:off x="11073468" y="403041"/>
            <a:ext cx="594365" cy="1110504"/>
            <a:chOff x="3386850" y="2264625"/>
            <a:chExt cx="203950" cy="509250"/>
          </a:xfrm>
        </p:grpSpPr>
        <p:sp>
          <p:nvSpPr>
            <p:cNvPr id="278" name="Google Shape;278;p57"/>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279" name="Google Shape;279;p57"/>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3319224127"/>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61"/>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numCol="1" rtlCol="0" anchor="ctr" anchorCtr="0">
            <a:noAutofit/>
          </a:bodyPr>
          <a:lstStyle/>
          <a:p>
            <a:r>
              <a:rPr lang="en" altLang="en"/>
              <a:t>Sex &amp; Gender</a:t>
            </a:r>
            <a:endParaRPr/>
          </a:p>
        </p:txBody>
      </p:sp>
      <p:sp>
        <p:nvSpPr>
          <p:cNvPr id="316" name="Google Shape;316;p6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numCol="1" rtlCol="0" anchor="ctr" anchorCtr="0">
            <a:noAutofit/>
          </a:bodyPr>
          <a:lstStyle/>
          <a:p>
            <a:fld id="{00000000-1234-1234-1234-123412341234}" type="slidenum">
              <a:rPr lang="en" altLang="en"/>
              <a:pPr/>
              <a:t>13</a:t>
            </a:fld>
            <a:endParaRPr/>
          </a:p>
        </p:txBody>
      </p:sp>
      <p:grpSp>
        <p:nvGrpSpPr>
          <p:cNvPr id="317" name="Google Shape;317;p61"/>
          <p:cNvGrpSpPr/>
          <p:nvPr/>
        </p:nvGrpSpPr>
        <p:grpSpPr>
          <a:xfrm>
            <a:off x="11073468" y="403041"/>
            <a:ext cx="594365" cy="1110504"/>
            <a:chOff x="3386850" y="2264625"/>
            <a:chExt cx="203950" cy="509250"/>
          </a:xfrm>
        </p:grpSpPr>
        <p:sp>
          <p:nvSpPr>
            <p:cNvPr id="318" name="Google Shape;318;p61"/>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19" name="Google Shape;319;p61"/>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72173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2"/>
          <p:cNvSpPr txBox="1">
            <a:spLocks noGrp="1"/>
          </p:cNvSpPr>
          <p:nvPr>
            <p:ph type="title"/>
          </p:nvPr>
        </p:nvSpPr>
        <p:spPr>
          <a:xfrm>
            <a:off x="1024100" y="1075333"/>
            <a:ext cx="9154800" cy="1143200"/>
          </a:xfrm>
          <a:prstGeom prst="rect">
            <a:avLst/>
          </a:prstGeom>
          <a:noFill/>
          <a:ln>
            <a:noFill/>
          </a:ln>
        </p:spPr>
        <p:txBody>
          <a:bodyPr spcFirstLastPara="1" vert="horz" wrap="square" lIns="0" tIns="0" rIns="0" bIns="0" numCol="1" rtlCol="0" anchor="ctr" anchorCtr="0">
            <a:noAutofit/>
          </a:bodyPr>
          <a:lstStyle/>
          <a:p>
            <a:pPr>
              <a:buClr>
                <a:srgbClr val="FFFFFF"/>
              </a:buClr>
            </a:pPr>
            <a:r>
              <a:rPr lang="en" altLang="en" sz="4800"/>
              <a:t>Definition: </a:t>
            </a:r>
            <a:r>
              <a:rPr lang="en" altLang="en" sz="4800">
                <a:solidFill>
                  <a:srgbClr val="FFB600"/>
                </a:solidFill>
              </a:rPr>
              <a:t>SEX</a:t>
            </a:r>
            <a:endParaRPr sz="4800">
              <a:solidFill>
                <a:srgbClr val="FFB600"/>
              </a:solidFill>
            </a:endParaRPr>
          </a:p>
        </p:txBody>
      </p:sp>
      <p:sp>
        <p:nvSpPr>
          <p:cNvPr id="325" name="Google Shape;325;p62"/>
          <p:cNvSpPr txBox="1">
            <a:spLocks noGrp="1"/>
          </p:cNvSpPr>
          <p:nvPr>
            <p:ph type="body" idx="1"/>
          </p:nvPr>
        </p:nvSpPr>
        <p:spPr>
          <a:xfrm>
            <a:off x="1518600" y="2761975"/>
            <a:ext cx="9154800" cy="3154800"/>
          </a:xfrm>
          <a:prstGeom prst="rect">
            <a:avLst/>
          </a:prstGeom>
          <a:noFill/>
          <a:ln>
            <a:noFill/>
          </a:ln>
        </p:spPr>
        <p:txBody>
          <a:bodyPr spcFirstLastPara="1" vert="horz" wrap="square" lIns="0" tIns="0" rIns="0" bIns="0" numCol="1" rtlCol="0" anchor="ctr" anchorCtr="0">
            <a:noAutofit/>
          </a:bodyPr>
          <a:lstStyle/>
          <a:p>
            <a:pPr marL="389457" indent="-389457">
              <a:spcBef>
                <a:spcPts val="0"/>
              </a:spcBef>
              <a:buClr>
                <a:srgbClr val="FFFFFF"/>
              </a:buClr>
              <a:buNone/>
            </a:pPr>
            <a:r>
              <a:rPr lang="en" altLang="en" sz="3200">
                <a:solidFill>
                  <a:srgbClr val="FFFFFF"/>
                </a:solidFill>
                <a:latin typeface="Raleway"/>
                <a:ea typeface="Raleway"/>
                <a:cs typeface="Raleway"/>
                <a:sym typeface="Raleway"/>
              </a:rPr>
              <a:t>   </a:t>
            </a:r>
            <a:r>
              <a:rPr lang="en" altLang="en" sz="3200">
                <a:latin typeface="Raleway"/>
                <a:ea typeface="Raleway"/>
                <a:cs typeface="Raleway"/>
                <a:sym typeface="Raleway"/>
              </a:rPr>
              <a:t>The term sex refers to </a:t>
            </a:r>
            <a:r>
              <a:rPr lang="en" altLang="en" sz="3200" b="1">
                <a:solidFill>
                  <a:srgbClr val="2F2D78"/>
                </a:solidFill>
                <a:latin typeface="Raleway"/>
                <a:ea typeface="Raleway"/>
                <a:cs typeface="Raleway"/>
                <a:sym typeface="Raleway"/>
              </a:rPr>
              <a:t>biological differences</a:t>
            </a:r>
            <a:r>
              <a:rPr lang="en" altLang="en" sz="3200">
                <a:latin typeface="Raleway"/>
                <a:ea typeface="Raleway"/>
                <a:cs typeface="Raleway"/>
                <a:sym typeface="Raleway"/>
              </a:rPr>
              <a:t> among male, female, and intersex people </a:t>
            </a:r>
            <a:r>
              <a:rPr lang="en" altLang="en" sz="3200">
                <a:solidFill>
                  <a:srgbClr val="2F2D78"/>
                </a:solidFill>
                <a:latin typeface="Raleway"/>
                <a:ea typeface="Raleway"/>
                <a:cs typeface="Raleway"/>
                <a:sym typeface="Raleway"/>
              </a:rPr>
              <a:t>(</a:t>
            </a:r>
            <a:r>
              <a:rPr lang="en" altLang="en" sz="3200" i="1">
                <a:solidFill>
                  <a:srgbClr val="2F2D78"/>
                </a:solidFill>
                <a:latin typeface="Raleway"/>
                <a:ea typeface="Raleway"/>
                <a:cs typeface="Raleway"/>
                <a:sym typeface="Raleway"/>
              </a:rPr>
              <a:t>hormones, secondary sex characteristics, reproductive anatomy</a:t>
            </a:r>
            <a:r>
              <a:rPr lang="en" altLang="en" sz="3200">
                <a:solidFill>
                  <a:srgbClr val="2F2D78"/>
                </a:solidFill>
                <a:latin typeface="Raleway"/>
                <a:ea typeface="Raleway"/>
                <a:cs typeface="Raleway"/>
                <a:sym typeface="Raleway"/>
              </a:rPr>
              <a:t>)</a:t>
            </a:r>
            <a:r>
              <a:rPr lang="en" altLang="en" sz="3200">
                <a:latin typeface="Raleway"/>
                <a:ea typeface="Raleway"/>
                <a:cs typeface="Raleway"/>
                <a:sym typeface="Raleway"/>
              </a:rPr>
              <a:t> that can be altered over time through the use of hormones and surgical interventions.</a:t>
            </a:r>
            <a:endParaRPr sz="3200">
              <a:latin typeface="Raleway"/>
              <a:ea typeface="Raleway"/>
              <a:cs typeface="Raleway"/>
              <a:sym typeface="Raleway"/>
            </a:endParaRPr>
          </a:p>
        </p:txBody>
      </p:sp>
      <p:sp>
        <p:nvSpPr>
          <p:cNvPr id="326" name="Google Shape;326;p62"/>
          <p:cNvSpPr txBox="1"/>
          <p:nvPr/>
        </p:nvSpPr>
        <p:spPr>
          <a:xfrm rot="10800000">
            <a:off x="12192100" y="6371793"/>
            <a:ext cx="229600" cy="492400"/>
          </a:xfrm>
          <a:prstGeom prst="rect">
            <a:avLst/>
          </a:prstGeom>
          <a:noFill/>
          <a:ln>
            <a:noFill/>
          </a:ln>
        </p:spPr>
        <p:txBody>
          <a:bodyPr spcFirstLastPara="1" wrap="square" lIns="43667" tIns="43667" rIns="43667" bIns="43667" numCol="1" anchor="ctr" anchorCtr="0">
            <a:noAutofit/>
          </a:bodyPr>
          <a:lstStyle/>
          <a:p>
            <a:pPr algn="ctr">
              <a:buClr>
                <a:srgbClr val="FFFFFF"/>
              </a:buClr>
            </a:pPr>
            <a:r>
              <a:rPr lang="en" altLang="en" sz="1867">
                <a:solidFill>
                  <a:srgbClr val="FFFFFF"/>
                </a:solidFill>
                <a:latin typeface="Helvetica Neue"/>
                <a:ea typeface="Helvetica Neue"/>
                <a:cs typeface="Helvetica Neue"/>
                <a:sym typeface="Helvetica Neue"/>
              </a:rPr>
              <a:t>7</a:t>
            </a:r>
            <a:endParaRPr sz="1200"/>
          </a:p>
        </p:txBody>
      </p:sp>
      <p:grpSp>
        <p:nvGrpSpPr>
          <p:cNvPr id="327" name="Google Shape;327;p62"/>
          <p:cNvGrpSpPr/>
          <p:nvPr/>
        </p:nvGrpSpPr>
        <p:grpSpPr>
          <a:xfrm>
            <a:off x="11073468" y="403041"/>
            <a:ext cx="594365" cy="1110504"/>
            <a:chOff x="3386850" y="2264625"/>
            <a:chExt cx="203950" cy="509250"/>
          </a:xfrm>
        </p:grpSpPr>
        <p:sp>
          <p:nvSpPr>
            <p:cNvPr id="328" name="Google Shape;328;p62"/>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29" name="Google Shape;329;p62"/>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2031015465"/>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3"/>
          <p:cNvSpPr txBox="1"/>
          <p:nvPr/>
        </p:nvSpPr>
        <p:spPr>
          <a:xfrm>
            <a:off x="1131633" y="4999933"/>
            <a:ext cx="1932000" cy="382800"/>
          </a:xfrm>
          <a:prstGeom prst="rect">
            <a:avLst/>
          </a:prstGeom>
          <a:noFill/>
          <a:ln>
            <a:noFill/>
          </a:ln>
        </p:spPr>
        <p:txBody>
          <a:bodyPr spcFirstLastPara="1" wrap="square" lIns="121900" tIns="121900" rIns="121900" bIns="121900" numCol="1" anchor="ctr" anchorCtr="0">
            <a:noAutofit/>
          </a:bodyPr>
          <a:lstStyle/>
          <a:p>
            <a:pPr algn="ctr"/>
            <a:endParaRPr sz="4800" b="1">
              <a:latin typeface="Raleway"/>
              <a:ea typeface="Raleway"/>
              <a:cs typeface="Raleway"/>
              <a:sym typeface="Raleway"/>
            </a:endParaRPr>
          </a:p>
          <a:p>
            <a:pPr algn="ctr"/>
            <a:r>
              <a:rPr lang="en" altLang="en" sz="4800" b="1">
                <a:latin typeface="Raleway"/>
                <a:ea typeface="Raleway"/>
                <a:cs typeface="Raleway"/>
                <a:sym typeface="Raleway"/>
              </a:rPr>
              <a:t>Male</a:t>
            </a:r>
            <a:endParaRPr sz="4800" b="1">
              <a:latin typeface="Raleway"/>
              <a:ea typeface="Raleway"/>
              <a:cs typeface="Raleway"/>
              <a:sym typeface="Raleway"/>
            </a:endParaRPr>
          </a:p>
        </p:txBody>
      </p:sp>
      <p:sp>
        <p:nvSpPr>
          <p:cNvPr id="335" name="Google Shape;335;p63"/>
          <p:cNvSpPr txBox="1"/>
          <p:nvPr/>
        </p:nvSpPr>
        <p:spPr>
          <a:xfrm>
            <a:off x="4642000" y="4999933"/>
            <a:ext cx="2738400" cy="382800"/>
          </a:xfrm>
          <a:prstGeom prst="rect">
            <a:avLst/>
          </a:prstGeom>
          <a:noFill/>
          <a:ln>
            <a:noFill/>
          </a:ln>
        </p:spPr>
        <p:txBody>
          <a:bodyPr spcFirstLastPara="1" wrap="square" lIns="121900" tIns="121900" rIns="121900" bIns="121900" numCol="1" anchor="ctr" anchorCtr="0">
            <a:noAutofit/>
          </a:bodyPr>
          <a:lstStyle/>
          <a:p>
            <a:pPr algn="ctr"/>
            <a:endParaRPr sz="4800" b="1">
              <a:latin typeface="Raleway"/>
              <a:ea typeface="Raleway"/>
              <a:cs typeface="Raleway"/>
              <a:sym typeface="Raleway"/>
            </a:endParaRPr>
          </a:p>
          <a:p>
            <a:pPr algn="ctr"/>
            <a:r>
              <a:rPr lang="en" altLang="en" sz="4800" b="1">
                <a:latin typeface="Raleway"/>
                <a:ea typeface="Raleway"/>
                <a:cs typeface="Raleway"/>
                <a:sym typeface="Raleway"/>
              </a:rPr>
              <a:t>Female</a:t>
            </a:r>
            <a:endParaRPr sz="4800" b="1">
              <a:latin typeface="Raleway"/>
              <a:ea typeface="Raleway"/>
              <a:cs typeface="Raleway"/>
              <a:sym typeface="Raleway"/>
            </a:endParaRPr>
          </a:p>
        </p:txBody>
      </p:sp>
      <p:sp>
        <p:nvSpPr>
          <p:cNvPr id="336" name="Google Shape;336;p63"/>
          <p:cNvSpPr txBox="1"/>
          <p:nvPr/>
        </p:nvSpPr>
        <p:spPr>
          <a:xfrm>
            <a:off x="8291600" y="3440800"/>
            <a:ext cx="3262000" cy="382800"/>
          </a:xfrm>
          <a:prstGeom prst="rect">
            <a:avLst/>
          </a:prstGeom>
          <a:noFill/>
          <a:ln>
            <a:noFill/>
          </a:ln>
        </p:spPr>
        <p:txBody>
          <a:bodyPr spcFirstLastPara="1" wrap="square" lIns="121900" tIns="121900" rIns="121900" bIns="121900" numCol="1" anchor="ctr" anchorCtr="0">
            <a:noAutofit/>
          </a:bodyPr>
          <a:lstStyle/>
          <a:p>
            <a:pPr algn="ctr"/>
            <a:r>
              <a:rPr lang="en" altLang="en" sz="4800" b="1">
                <a:latin typeface="Raleway"/>
                <a:ea typeface="Raleway"/>
                <a:cs typeface="Raleway"/>
                <a:sym typeface="Raleway"/>
              </a:rPr>
              <a:t>XO</a:t>
            </a:r>
            <a:endParaRPr sz="4800" b="1">
              <a:latin typeface="Raleway"/>
              <a:ea typeface="Raleway"/>
              <a:cs typeface="Raleway"/>
              <a:sym typeface="Raleway"/>
            </a:endParaRPr>
          </a:p>
          <a:p>
            <a:pPr algn="ctr"/>
            <a:r>
              <a:rPr lang="en" altLang="en" sz="4800" b="1">
                <a:latin typeface="Raleway"/>
                <a:ea typeface="Raleway"/>
                <a:cs typeface="Raleway"/>
                <a:sym typeface="Raleway"/>
              </a:rPr>
              <a:t>XXX</a:t>
            </a:r>
            <a:endParaRPr sz="4800" b="1">
              <a:latin typeface="Raleway"/>
              <a:ea typeface="Raleway"/>
              <a:cs typeface="Raleway"/>
              <a:sym typeface="Raleway"/>
            </a:endParaRPr>
          </a:p>
          <a:p>
            <a:pPr algn="ctr"/>
            <a:r>
              <a:rPr lang="en" altLang="en" sz="4800" b="1">
                <a:latin typeface="Raleway"/>
                <a:ea typeface="Raleway"/>
                <a:cs typeface="Raleway"/>
                <a:sym typeface="Raleway"/>
              </a:rPr>
              <a:t>XXY</a:t>
            </a:r>
            <a:endParaRPr sz="4800" b="1">
              <a:latin typeface="Raleway"/>
              <a:ea typeface="Raleway"/>
              <a:cs typeface="Raleway"/>
              <a:sym typeface="Raleway"/>
            </a:endParaRPr>
          </a:p>
          <a:p>
            <a:pPr algn="ctr"/>
            <a:r>
              <a:rPr lang="en" altLang="en" sz="4800" b="1">
                <a:latin typeface="Raleway"/>
                <a:ea typeface="Raleway"/>
                <a:cs typeface="Raleway"/>
                <a:sym typeface="Raleway"/>
              </a:rPr>
              <a:t>XYY</a:t>
            </a:r>
            <a:endParaRPr sz="4800" b="1">
              <a:latin typeface="Raleway"/>
              <a:ea typeface="Raleway"/>
              <a:cs typeface="Raleway"/>
              <a:sym typeface="Raleway"/>
            </a:endParaRPr>
          </a:p>
          <a:p>
            <a:pPr algn="ctr"/>
            <a:endParaRPr sz="4800" b="1">
              <a:latin typeface="Raleway"/>
              <a:ea typeface="Raleway"/>
              <a:cs typeface="Raleway"/>
              <a:sym typeface="Raleway"/>
            </a:endParaRPr>
          </a:p>
          <a:p>
            <a:pPr algn="ctr"/>
            <a:r>
              <a:rPr lang="en" altLang="en" sz="4800" b="1">
                <a:latin typeface="Raleway"/>
                <a:ea typeface="Raleway"/>
                <a:cs typeface="Raleway"/>
                <a:sym typeface="Raleway"/>
              </a:rPr>
              <a:t>Intersex</a:t>
            </a:r>
            <a:endParaRPr sz="4800" b="1">
              <a:latin typeface="Raleway"/>
              <a:ea typeface="Raleway"/>
              <a:cs typeface="Raleway"/>
              <a:sym typeface="Raleway"/>
            </a:endParaRPr>
          </a:p>
        </p:txBody>
      </p:sp>
      <p:pic>
        <p:nvPicPr>
          <p:cNvPr id="337" name="Google Shape;337;p63"/>
          <p:cNvPicPr preferRelativeResize="0"/>
          <p:nvPr/>
        </p:nvPicPr>
        <p:blipFill rotWithShape="1">
          <a:blip r:embed="rId3">
            <a:alphaModFix/>
          </a:blip>
          <a:srcRect r="58490" b="24442"/>
          <a:stretch/>
        </p:blipFill>
        <p:spPr>
          <a:xfrm>
            <a:off x="4642000" y="1344134"/>
            <a:ext cx="2738400" cy="3470767"/>
          </a:xfrm>
          <a:prstGeom prst="rect">
            <a:avLst/>
          </a:prstGeom>
          <a:noFill/>
          <a:ln>
            <a:noFill/>
          </a:ln>
        </p:spPr>
      </p:pic>
      <p:pic>
        <p:nvPicPr>
          <p:cNvPr id="338" name="Google Shape;338;p63"/>
          <p:cNvPicPr preferRelativeResize="0"/>
          <p:nvPr/>
        </p:nvPicPr>
        <p:blipFill rotWithShape="1">
          <a:blip r:embed="rId3">
            <a:alphaModFix/>
          </a:blip>
          <a:srcRect l="63470" b="20413"/>
          <a:stretch/>
        </p:blipFill>
        <p:spPr>
          <a:xfrm>
            <a:off x="653701" y="1344134"/>
            <a:ext cx="2409932" cy="3655801"/>
          </a:xfrm>
          <a:prstGeom prst="rect">
            <a:avLst/>
          </a:prstGeom>
          <a:noFill/>
          <a:ln>
            <a:noFill/>
          </a:ln>
        </p:spPr>
      </p:pic>
    </p:spTree>
    <p:extLst>
      <p:ext uri="{BB962C8B-B14F-4D97-AF65-F5344CB8AC3E}">
        <p14:creationId xmlns:p14="http://schemas.microsoft.com/office/powerpoint/2010/main" val="34919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childTnLst>
                                </p:cTn>
                              </p:par>
                              <p:par>
                                <p:cTn id="8" presetID="10" presetClass="entr" presetSubtype="0" fill="hold" nodeType="withEffect">
                                  <p:stCondLst>
                                    <p:cond delay="0"/>
                                  </p:stCondLst>
                                  <p:childTnLst>
                                    <p:set>
                                      <p:cBhvr>
                                        <p:cTn id="9" dur="1" fill="hold">
                                          <p:stCondLst>
                                            <p:cond delay="0"/>
                                          </p:stCondLst>
                                        </p:cTn>
                                        <p:tgtEl>
                                          <p:spTgt spid="338"/>
                                        </p:tgtEl>
                                        <p:attrNameLst>
                                          <p:attrName>style.visibility</p:attrName>
                                        </p:attrNameLst>
                                      </p:cBhvr>
                                      <p:to>
                                        <p:strVal val="visible"/>
                                      </p:to>
                                    </p:set>
                                    <p:animEffect transition="in" filter="fade">
                                      <p:cBhvr>
                                        <p:cTn id="10" dur="1000"/>
                                        <p:tgtEl>
                                          <p:spTgt spid="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1000"/>
                                        <p:tgtEl>
                                          <p:spTgt spid="335"/>
                                        </p:tgtEl>
                                      </p:cBhvr>
                                    </p:animEffect>
                                  </p:childTnLst>
                                </p:cTn>
                              </p:par>
                              <p:par>
                                <p:cTn id="16" presetID="10" presetClass="entr" presetSubtype="0" fill="hold" nodeType="withEffect">
                                  <p:stCondLst>
                                    <p:cond delay="0"/>
                                  </p:stCondLst>
                                  <p:childTnLst>
                                    <p:set>
                                      <p:cBhvr>
                                        <p:cTn id="17" dur="1" fill="hold">
                                          <p:stCondLst>
                                            <p:cond delay="0"/>
                                          </p:stCondLst>
                                        </p:cTn>
                                        <p:tgtEl>
                                          <p:spTgt spid="337"/>
                                        </p:tgtEl>
                                        <p:attrNameLst>
                                          <p:attrName>style.visibility</p:attrName>
                                        </p:attrNameLst>
                                      </p:cBhvr>
                                      <p:to>
                                        <p:strVal val="visible"/>
                                      </p:to>
                                    </p:set>
                                    <p:animEffect transition="in" filter="fade">
                                      <p:cBhvr>
                                        <p:cTn id="18" dur="1000"/>
                                        <p:tgtEl>
                                          <p:spTgt spid="3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6"/>
                                        </p:tgtEl>
                                        <p:attrNameLst>
                                          <p:attrName>style.visibility</p:attrName>
                                        </p:attrNameLst>
                                      </p:cBhvr>
                                      <p:to>
                                        <p:strVal val="visible"/>
                                      </p:to>
                                    </p:set>
                                    <p:animEffect transition="in" filter="fade">
                                      <p:cBhvr>
                                        <p:cTn id="23"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4"/>
          <p:cNvSpPr txBox="1">
            <a:spLocks noGrp="1"/>
          </p:cNvSpPr>
          <p:nvPr>
            <p:ph type="title"/>
          </p:nvPr>
        </p:nvSpPr>
        <p:spPr>
          <a:xfrm>
            <a:off x="806900" y="1063267"/>
            <a:ext cx="9154800" cy="1143200"/>
          </a:xfrm>
          <a:prstGeom prst="rect">
            <a:avLst/>
          </a:prstGeom>
          <a:noFill/>
          <a:ln>
            <a:noFill/>
          </a:ln>
        </p:spPr>
        <p:txBody>
          <a:bodyPr spcFirstLastPara="1" vert="horz" wrap="square" lIns="0" tIns="0" rIns="0" bIns="0" numCol="1" rtlCol="0" anchor="ctr" anchorCtr="0">
            <a:noAutofit/>
          </a:bodyPr>
          <a:lstStyle/>
          <a:p>
            <a:pPr>
              <a:buClr>
                <a:schemeClr val="dk1"/>
              </a:buClr>
            </a:pPr>
            <a:r>
              <a:rPr lang="en" altLang="en" sz="4800"/>
              <a:t>Definition: </a:t>
            </a:r>
            <a:r>
              <a:rPr lang="en" altLang="en" sz="4800">
                <a:solidFill>
                  <a:srgbClr val="FFB600"/>
                </a:solidFill>
              </a:rPr>
              <a:t>INTERSEX</a:t>
            </a:r>
            <a:endParaRPr sz="4800">
              <a:solidFill>
                <a:srgbClr val="FFB600"/>
              </a:solidFill>
            </a:endParaRPr>
          </a:p>
        </p:txBody>
      </p:sp>
      <p:sp>
        <p:nvSpPr>
          <p:cNvPr id="344" name="Google Shape;344;p64"/>
          <p:cNvSpPr txBox="1">
            <a:spLocks noGrp="1"/>
          </p:cNvSpPr>
          <p:nvPr>
            <p:ph type="body" idx="1"/>
          </p:nvPr>
        </p:nvSpPr>
        <p:spPr>
          <a:xfrm>
            <a:off x="1229333" y="2682901"/>
            <a:ext cx="9154800" cy="3154800"/>
          </a:xfrm>
          <a:prstGeom prst="rect">
            <a:avLst/>
          </a:prstGeom>
          <a:noFill/>
          <a:ln>
            <a:noFill/>
          </a:ln>
        </p:spPr>
        <p:txBody>
          <a:bodyPr spcFirstLastPara="1" vert="horz" wrap="square" lIns="0" tIns="0" rIns="0" bIns="0" numCol="1" rtlCol="0" anchor="ctr" anchorCtr="0">
            <a:noAutofit/>
          </a:bodyPr>
          <a:lstStyle/>
          <a:p>
            <a:pPr marL="389457" indent="-440256">
              <a:spcBef>
                <a:spcPts val="0"/>
              </a:spcBef>
              <a:buSzPts val="2400"/>
              <a:buFont typeface="Raleway"/>
              <a:buChar char="•"/>
            </a:pPr>
            <a:r>
              <a:rPr lang="en" altLang="en" sz="3200" b="1">
                <a:solidFill>
                  <a:srgbClr val="2F2D78"/>
                </a:solidFill>
                <a:latin typeface="Raleway"/>
                <a:ea typeface="Raleway"/>
                <a:cs typeface="Raleway"/>
                <a:sym typeface="Raleway"/>
              </a:rPr>
              <a:t>Intersex</a:t>
            </a:r>
            <a:r>
              <a:rPr lang="en" altLang="en" sz="3200">
                <a:latin typeface="Raleway"/>
                <a:ea typeface="Raleway"/>
                <a:cs typeface="Raleway"/>
                <a:sym typeface="Raleway"/>
              </a:rPr>
              <a:t> is a general term used for a variety of conditions in which a person is born with a reproductive or sexual anatomy that doesn’t seem to fit the typical definitions of female or male.</a:t>
            </a:r>
            <a:endParaRPr sz="3200">
              <a:latin typeface="Raleway"/>
              <a:ea typeface="Raleway"/>
              <a:cs typeface="Raleway"/>
              <a:sym typeface="Raleway"/>
            </a:endParaRPr>
          </a:p>
          <a:p>
            <a:pPr marL="389457" indent="-440256">
              <a:spcBef>
                <a:spcPts val="3600"/>
              </a:spcBef>
              <a:buSzPts val="2400"/>
              <a:buFont typeface="Raleway"/>
              <a:buChar char="•"/>
            </a:pPr>
            <a:r>
              <a:rPr lang="en" altLang="en" sz="3200" b="1">
                <a:solidFill>
                  <a:srgbClr val="2F2D78"/>
                </a:solidFill>
                <a:latin typeface="Raleway"/>
                <a:ea typeface="Raleway"/>
                <a:cs typeface="Raleway"/>
                <a:sym typeface="Raleway"/>
              </a:rPr>
              <a:t>Intersex </a:t>
            </a:r>
            <a:r>
              <a:rPr lang="en" altLang="en" sz="3200">
                <a:latin typeface="Raleway"/>
                <a:ea typeface="Raleway"/>
                <a:cs typeface="Raleway"/>
                <a:sym typeface="Raleway"/>
              </a:rPr>
              <a:t>is not an option when assigning sex on a US birth certificate.</a:t>
            </a:r>
            <a:endParaRPr sz="3200">
              <a:latin typeface="Raleway"/>
              <a:ea typeface="Raleway"/>
              <a:cs typeface="Raleway"/>
              <a:sym typeface="Raleway"/>
            </a:endParaRPr>
          </a:p>
        </p:txBody>
      </p:sp>
      <p:sp>
        <p:nvSpPr>
          <p:cNvPr id="345" name="Google Shape;345;p64"/>
          <p:cNvSpPr txBox="1"/>
          <p:nvPr/>
        </p:nvSpPr>
        <p:spPr>
          <a:xfrm>
            <a:off x="11072813" y="6404711"/>
            <a:ext cx="1119188" cy="299360"/>
          </a:xfrm>
          <a:prstGeom prst="rect">
            <a:avLst/>
          </a:prstGeom>
          <a:noFill/>
          <a:ln>
            <a:noFill/>
          </a:ln>
        </p:spPr>
        <p:txBody>
          <a:bodyPr spcFirstLastPara="1" wrap="square" lIns="43667" tIns="43667" rIns="43667" bIns="43667" numCol="1" anchor="ctr" anchorCtr="0">
            <a:noAutofit/>
          </a:bodyPr>
          <a:lstStyle/>
          <a:p>
            <a:pPr algn="ctr">
              <a:buClr>
                <a:srgbClr val="FFFFFF"/>
              </a:buClr>
            </a:pPr>
            <a:r>
              <a:rPr lang="en" altLang="en" sz="1867">
                <a:solidFill>
                  <a:srgbClr val="FFFFFF"/>
                </a:solidFill>
                <a:latin typeface="Helvetica Neue"/>
                <a:ea typeface="Helvetica Neue"/>
                <a:cs typeface="Helvetica Neue"/>
                <a:sym typeface="Helvetica Neue"/>
              </a:rPr>
              <a:t>8</a:t>
            </a:r>
            <a:endParaRPr sz="1200"/>
          </a:p>
        </p:txBody>
      </p:sp>
      <p:grpSp>
        <p:nvGrpSpPr>
          <p:cNvPr id="346" name="Google Shape;346;p64"/>
          <p:cNvGrpSpPr/>
          <p:nvPr/>
        </p:nvGrpSpPr>
        <p:grpSpPr>
          <a:xfrm>
            <a:off x="11073468" y="403041"/>
            <a:ext cx="594365" cy="1110504"/>
            <a:chOff x="3386850" y="2264625"/>
            <a:chExt cx="203950" cy="509250"/>
          </a:xfrm>
        </p:grpSpPr>
        <p:sp>
          <p:nvSpPr>
            <p:cNvPr id="347" name="Google Shape;347;p64"/>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48" name="Google Shape;348;p64"/>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1528046884"/>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5"/>
          <p:cNvSpPr txBox="1">
            <a:spLocks noGrp="1"/>
          </p:cNvSpPr>
          <p:nvPr>
            <p:ph type="title"/>
          </p:nvPr>
        </p:nvSpPr>
        <p:spPr>
          <a:xfrm>
            <a:off x="831000" y="875167"/>
            <a:ext cx="9154800" cy="1143200"/>
          </a:xfrm>
          <a:prstGeom prst="rect">
            <a:avLst/>
          </a:prstGeom>
          <a:noFill/>
          <a:ln>
            <a:noFill/>
          </a:ln>
        </p:spPr>
        <p:txBody>
          <a:bodyPr spcFirstLastPara="1" vert="horz" wrap="square" lIns="0" tIns="0" rIns="0" bIns="0" numCol="1" rtlCol="0" anchor="ctr" anchorCtr="0">
            <a:noAutofit/>
          </a:bodyPr>
          <a:lstStyle/>
          <a:p>
            <a:pPr>
              <a:buClr>
                <a:schemeClr val="dk1"/>
              </a:buClr>
            </a:pPr>
            <a:r>
              <a:rPr lang="en" altLang="en" sz="4800"/>
              <a:t>Definition: </a:t>
            </a:r>
            <a:r>
              <a:rPr lang="en" altLang="en" sz="4800">
                <a:solidFill>
                  <a:srgbClr val="FFB600"/>
                </a:solidFill>
              </a:rPr>
              <a:t>GENDER</a:t>
            </a:r>
            <a:endParaRPr sz="4800">
              <a:solidFill>
                <a:srgbClr val="FFB600"/>
              </a:solidFill>
            </a:endParaRPr>
          </a:p>
        </p:txBody>
      </p:sp>
      <p:sp>
        <p:nvSpPr>
          <p:cNvPr id="354" name="Google Shape;354;p65"/>
          <p:cNvSpPr txBox="1">
            <a:spLocks noGrp="1"/>
          </p:cNvSpPr>
          <p:nvPr>
            <p:ph type="body" idx="1"/>
          </p:nvPr>
        </p:nvSpPr>
        <p:spPr>
          <a:xfrm>
            <a:off x="1214233" y="2937700"/>
            <a:ext cx="9154800" cy="2278000"/>
          </a:xfrm>
          <a:prstGeom prst="rect">
            <a:avLst/>
          </a:prstGeom>
          <a:noFill/>
          <a:ln>
            <a:noFill/>
          </a:ln>
        </p:spPr>
        <p:txBody>
          <a:bodyPr spcFirstLastPara="1" vert="horz" wrap="square" lIns="0" tIns="0" rIns="0" bIns="0" numCol="1" rtlCol="0" anchor="ctr" anchorCtr="0">
            <a:noAutofit/>
          </a:bodyPr>
          <a:lstStyle/>
          <a:p>
            <a:pPr marL="338658" indent="-372524">
              <a:spcBef>
                <a:spcPts val="0"/>
              </a:spcBef>
              <a:buSzPts val="2000"/>
              <a:buFont typeface="Helvetica Neue"/>
              <a:buChar char="•"/>
            </a:pPr>
            <a:r>
              <a:rPr lang="en" altLang="en" sz="2667" b="1">
                <a:solidFill>
                  <a:srgbClr val="2F2D78"/>
                </a:solidFill>
                <a:latin typeface="Raleway"/>
                <a:ea typeface="Raleway"/>
                <a:cs typeface="Raleway"/>
                <a:sym typeface="Raleway"/>
              </a:rPr>
              <a:t>Gender</a:t>
            </a:r>
            <a:r>
              <a:rPr lang="en" altLang="en" sz="2667">
                <a:latin typeface="Raleway"/>
                <a:ea typeface="Raleway"/>
                <a:cs typeface="Raleway"/>
                <a:sym typeface="Raleway"/>
              </a:rPr>
              <a:t> is a multidimensional construct with </a:t>
            </a:r>
            <a:r>
              <a:rPr lang="en" altLang="en" sz="2667" b="1">
                <a:solidFill>
                  <a:srgbClr val="0B0080"/>
                </a:solidFill>
                <a:latin typeface="Raleway"/>
                <a:ea typeface="Raleway"/>
                <a:cs typeface="Raleway"/>
                <a:sym typeface="Raleway"/>
              </a:rPr>
              <a:t>psychological, social, and behavioral dimensions</a:t>
            </a:r>
            <a:r>
              <a:rPr lang="en" altLang="en" sz="2667">
                <a:latin typeface="Raleway"/>
                <a:ea typeface="Raleway"/>
                <a:cs typeface="Raleway"/>
                <a:sym typeface="Raleway"/>
              </a:rPr>
              <a:t> including gender identity and gender expression. Gender may be reported in terms of a </a:t>
            </a:r>
            <a:r>
              <a:rPr lang="en" altLang="en" sz="2667" b="1">
                <a:solidFill>
                  <a:srgbClr val="0B0080"/>
                </a:solidFill>
                <a:latin typeface="Raleway"/>
                <a:ea typeface="Raleway"/>
                <a:cs typeface="Raleway"/>
                <a:sym typeface="Raleway"/>
              </a:rPr>
              <a:t>person’s felt, desired, or intended identity and expression</a:t>
            </a:r>
            <a:r>
              <a:rPr lang="en" altLang="en" sz="2667">
                <a:solidFill>
                  <a:srgbClr val="0B0080"/>
                </a:solidFill>
                <a:latin typeface="Raleway"/>
                <a:ea typeface="Raleway"/>
                <a:cs typeface="Raleway"/>
                <a:sym typeface="Raleway"/>
              </a:rPr>
              <a:t>,</a:t>
            </a:r>
            <a:r>
              <a:rPr lang="en" altLang="en" sz="2667">
                <a:latin typeface="Raleway"/>
                <a:ea typeface="Raleway"/>
                <a:cs typeface="Raleway"/>
                <a:sym typeface="Raleway"/>
              </a:rPr>
              <a:t> as well as how an individual believes he or she is perceived by others</a:t>
            </a:r>
            <a:endParaRPr sz="2667">
              <a:latin typeface="Raleway"/>
              <a:ea typeface="Raleway"/>
              <a:cs typeface="Raleway"/>
              <a:sym typeface="Raleway"/>
            </a:endParaRPr>
          </a:p>
        </p:txBody>
      </p:sp>
      <p:sp>
        <p:nvSpPr>
          <p:cNvPr id="355" name="Google Shape;355;p65"/>
          <p:cNvSpPr txBox="1"/>
          <p:nvPr/>
        </p:nvSpPr>
        <p:spPr>
          <a:xfrm>
            <a:off x="11072812" y="6404711"/>
            <a:ext cx="1119200" cy="299200"/>
          </a:xfrm>
          <a:prstGeom prst="rect">
            <a:avLst/>
          </a:prstGeom>
          <a:noFill/>
          <a:ln>
            <a:noFill/>
          </a:ln>
        </p:spPr>
        <p:txBody>
          <a:bodyPr spcFirstLastPara="1" wrap="square" lIns="43667" tIns="43667" rIns="43667" bIns="43667" numCol="1" anchor="ctr" anchorCtr="0">
            <a:noAutofit/>
          </a:bodyPr>
          <a:lstStyle/>
          <a:p>
            <a:pPr algn="ctr">
              <a:buClr>
                <a:srgbClr val="FFFFFF"/>
              </a:buClr>
            </a:pPr>
            <a:r>
              <a:rPr lang="en" altLang="en" sz="1867">
                <a:solidFill>
                  <a:srgbClr val="FFFFFF"/>
                </a:solidFill>
                <a:latin typeface="Helvetica Neue"/>
                <a:ea typeface="Helvetica Neue"/>
                <a:cs typeface="Helvetica Neue"/>
                <a:sym typeface="Helvetica Neue"/>
              </a:rPr>
              <a:t>9</a:t>
            </a:r>
            <a:endParaRPr sz="1200"/>
          </a:p>
        </p:txBody>
      </p:sp>
      <p:grpSp>
        <p:nvGrpSpPr>
          <p:cNvPr id="356" name="Google Shape;356;p65"/>
          <p:cNvGrpSpPr/>
          <p:nvPr/>
        </p:nvGrpSpPr>
        <p:grpSpPr>
          <a:xfrm>
            <a:off x="11073468" y="403041"/>
            <a:ext cx="594365" cy="1110504"/>
            <a:chOff x="3386850" y="2264625"/>
            <a:chExt cx="203950" cy="509250"/>
          </a:xfrm>
        </p:grpSpPr>
        <p:sp>
          <p:nvSpPr>
            <p:cNvPr id="357" name="Google Shape;357;p65"/>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58" name="Google Shape;358;p65"/>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2331669663"/>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6"/>
          <p:cNvSpPr txBox="1">
            <a:spLocks noGrp="1"/>
          </p:cNvSpPr>
          <p:nvPr>
            <p:ph type="title"/>
          </p:nvPr>
        </p:nvSpPr>
        <p:spPr>
          <a:xfrm>
            <a:off x="831000" y="875167"/>
            <a:ext cx="9154800" cy="1143200"/>
          </a:xfrm>
          <a:prstGeom prst="rect">
            <a:avLst/>
          </a:prstGeom>
          <a:noFill/>
          <a:ln>
            <a:noFill/>
          </a:ln>
        </p:spPr>
        <p:txBody>
          <a:bodyPr spcFirstLastPara="1" vert="horz" wrap="square" lIns="0" tIns="0" rIns="0" bIns="0" numCol="1" rtlCol="0" anchor="ctr" anchorCtr="0">
            <a:noAutofit/>
          </a:bodyPr>
          <a:lstStyle/>
          <a:p>
            <a:pPr>
              <a:buClr>
                <a:schemeClr val="dk1"/>
              </a:buClr>
            </a:pPr>
            <a:r>
              <a:rPr lang="en" altLang="en" sz="4800"/>
              <a:t>Definitions</a:t>
            </a:r>
            <a:endParaRPr sz="4800">
              <a:solidFill>
                <a:srgbClr val="FFB600"/>
              </a:solidFill>
            </a:endParaRPr>
          </a:p>
        </p:txBody>
      </p:sp>
      <p:sp>
        <p:nvSpPr>
          <p:cNvPr id="364" name="Google Shape;364;p66"/>
          <p:cNvSpPr txBox="1">
            <a:spLocks noGrp="1"/>
          </p:cNvSpPr>
          <p:nvPr>
            <p:ph type="body" idx="1"/>
          </p:nvPr>
        </p:nvSpPr>
        <p:spPr>
          <a:xfrm>
            <a:off x="1112633" y="2531300"/>
            <a:ext cx="6784800" cy="2278000"/>
          </a:xfrm>
          <a:prstGeom prst="rect">
            <a:avLst/>
          </a:prstGeom>
          <a:noFill/>
          <a:ln>
            <a:noFill/>
          </a:ln>
        </p:spPr>
        <p:txBody>
          <a:bodyPr spcFirstLastPara="1" vert="horz" wrap="square" lIns="0" tIns="0" rIns="0" bIns="0" numCol="1" rtlCol="0" anchor="ctr" anchorCtr="0">
            <a:noAutofit/>
          </a:bodyPr>
          <a:lstStyle/>
          <a:p>
            <a:pPr marL="0" indent="0">
              <a:spcBef>
                <a:spcPts val="0"/>
              </a:spcBef>
              <a:buNone/>
            </a:pPr>
            <a:endParaRPr sz="2933">
              <a:latin typeface="Raleway"/>
              <a:ea typeface="Raleway"/>
              <a:cs typeface="Raleway"/>
              <a:sym typeface="Raleway"/>
            </a:endParaRPr>
          </a:p>
          <a:p>
            <a:pPr marL="338658" indent="-389457">
              <a:spcBef>
                <a:spcPts val="3067"/>
              </a:spcBef>
              <a:buSzPts val="2200"/>
              <a:buFont typeface="Helvetica Neue"/>
              <a:buChar char="•"/>
            </a:pPr>
            <a:r>
              <a:rPr lang="en" altLang="en" sz="2933" b="1">
                <a:solidFill>
                  <a:srgbClr val="2F2D78"/>
                </a:solidFill>
              </a:rPr>
              <a:t>Gender </a:t>
            </a:r>
            <a:r>
              <a:rPr lang="en" altLang="en" sz="2933" b="1" u="sng">
                <a:solidFill>
                  <a:srgbClr val="2F2D78"/>
                </a:solidFill>
              </a:rPr>
              <a:t>identity</a:t>
            </a:r>
            <a:r>
              <a:rPr lang="en" altLang="en" sz="2933">
                <a:solidFill>
                  <a:srgbClr val="2F2D78"/>
                </a:solidFill>
              </a:rPr>
              <a:t> </a:t>
            </a:r>
            <a:r>
              <a:rPr lang="en" altLang="en" sz="2933">
                <a:solidFill>
                  <a:schemeClr val="dk2"/>
                </a:solidFill>
              </a:rPr>
              <a:t>- the gender you feel you are on the inside</a:t>
            </a:r>
            <a:endParaRPr sz="2933">
              <a:solidFill>
                <a:srgbClr val="2F2D78"/>
              </a:solidFill>
            </a:endParaRPr>
          </a:p>
          <a:p>
            <a:pPr marL="338658" indent="-389457">
              <a:spcBef>
                <a:spcPts val="3067"/>
              </a:spcBef>
              <a:buSzPts val="2200"/>
              <a:buFont typeface="Helvetica Neue"/>
              <a:buChar char="•"/>
            </a:pPr>
            <a:r>
              <a:rPr lang="en" altLang="en" sz="2933" b="1">
                <a:solidFill>
                  <a:srgbClr val="2F2D78"/>
                </a:solidFill>
                <a:latin typeface="Raleway"/>
                <a:ea typeface="Raleway"/>
                <a:cs typeface="Raleway"/>
                <a:sym typeface="Raleway"/>
              </a:rPr>
              <a:t>Gender </a:t>
            </a:r>
            <a:r>
              <a:rPr lang="en" altLang="en" sz="2933" b="1" u="sng">
                <a:solidFill>
                  <a:srgbClr val="2F2D78"/>
                </a:solidFill>
                <a:latin typeface="Raleway"/>
                <a:ea typeface="Raleway"/>
                <a:cs typeface="Raleway"/>
                <a:sym typeface="Raleway"/>
              </a:rPr>
              <a:t>expression</a:t>
            </a:r>
            <a:r>
              <a:rPr lang="en" altLang="en" sz="2933">
                <a:solidFill>
                  <a:srgbClr val="2F2D78"/>
                </a:solidFill>
                <a:latin typeface="Raleway"/>
                <a:ea typeface="Raleway"/>
                <a:cs typeface="Raleway"/>
                <a:sym typeface="Raleway"/>
              </a:rPr>
              <a:t> </a:t>
            </a:r>
            <a:r>
              <a:rPr lang="en" altLang="en" sz="2933">
                <a:latin typeface="Raleway"/>
                <a:ea typeface="Raleway"/>
                <a:cs typeface="Raleway"/>
                <a:sym typeface="Raleway"/>
              </a:rPr>
              <a:t>- how </a:t>
            </a:r>
            <a:r>
              <a:rPr lang="en" altLang="en" sz="2933"/>
              <a:t>we show our identity to others</a:t>
            </a:r>
            <a:endParaRPr sz="2933">
              <a:latin typeface="Raleway"/>
              <a:ea typeface="Raleway"/>
              <a:cs typeface="Raleway"/>
              <a:sym typeface="Raleway"/>
            </a:endParaRPr>
          </a:p>
          <a:p>
            <a:pPr marL="338658" indent="-389457">
              <a:spcBef>
                <a:spcPts val="3067"/>
              </a:spcBef>
              <a:buSzPts val="2200"/>
              <a:buFont typeface="Helvetica Neue"/>
              <a:buChar char="•"/>
            </a:pPr>
            <a:r>
              <a:rPr lang="en" altLang="en" sz="2933" b="1">
                <a:solidFill>
                  <a:srgbClr val="0B0080"/>
                </a:solidFill>
              </a:rPr>
              <a:t>Gender </a:t>
            </a:r>
            <a:r>
              <a:rPr lang="en" altLang="en" sz="2933" b="1" u="sng">
                <a:solidFill>
                  <a:srgbClr val="0B0080"/>
                </a:solidFill>
              </a:rPr>
              <a:t>role</a:t>
            </a:r>
            <a:r>
              <a:rPr lang="en" altLang="en" sz="2933">
                <a:latin typeface="Raleway"/>
                <a:ea typeface="Raleway"/>
                <a:cs typeface="Raleway"/>
                <a:sym typeface="Raleway"/>
              </a:rPr>
              <a:t> -</a:t>
            </a:r>
            <a:r>
              <a:rPr lang="en" altLang="en" sz="2933"/>
              <a:t>society’s concept of how men or women should behave</a:t>
            </a:r>
            <a:endParaRPr sz="2933">
              <a:latin typeface="Raleway"/>
              <a:ea typeface="Raleway"/>
              <a:cs typeface="Raleway"/>
              <a:sym typeface="Raleway"/>
            </a:endParaRPr>
          </a:p>
        </p:txBody>
      </p:sp>
      <p:sp>
        <p:nvSpPr>
          <p:cNvPr id="365" name="Google Shape;365;p66"/>
          <p:cNvSpPr txBox="1"/>
          <p:nvPr/>
        </p:nvSpPr>
        <p:spPr>
          <a:xfrm>
            <a:off x="11072813" y="6404711"/>
            <a:ext cx="1119188" cy="299360"/>
          </a:xfrm>
          <a:prstGeom prst="rect">
            <a:avLst/>
          </a:prstGeom>
          <a:noFill/>
          <a:ln>
            <a:noFill/>
          </a:ln>
        </p:spPr>
        <p:txBody>
          <a:bodyPr spcFirstLastPara="1" wrap="square" lIns="43667" tIns="43667" rIns="43667" bIns="43667" numCol="1" anchor="ctr" anchorCtr="0">
            <a:noAutofit/>
          </a:bodyPr>
          <a:lstStyle/>
          <a:p>
            <a:pPr algn="ctr">
              <a:buClr>
                <a:srgbClr val="FFFFFF"/>
              </a:buClr>
            </a:pPr>
            <a:r>
              <a:rPr lang="en" altLang="en" sz="1867">
                <a:solidFill>
                  <a:srgbClr val="FFFFFF"/>
                </a:solidFill>
                <a:latin typeface="Helvetica Neue"/>
                <a:ea typeface="Helvetica Neue"/>
                <a:cs typeface="Helvetica Neue"/>
                <a:sym typeface="Helvetica Neue"/>
              </a:rPr>
              <a:t>9</a:t>
            </a:r>
            <a:endParaRPr sz="1200"/>
          </a:p>
        </p:txBody>
      </p:sp>
      <p:grpSp>
        <p:nvGrpSpPr>
          <p:cNvPr id="366" name="Google Shape;366;p66"/>
          <p:cNvGrpSpPr/>
          <p:nvPr/>
        </p:nvGrpSpPr>
        <p:grpSpPr>
          <a:xfrm>
            <a:off x="11073468" y="403041"/>
            <a:ext cx="594365" cy="1110504"/>
            <a:chOff x="3386850" y="2264625"/>
            <a:chExt cx="203950" cy="509250"/>
          </a:xfrm>
        </p:grpSpPr>
        <p:sp>
          <p:nvSpPr>
            <p:cNvPr id="367" name="Google Shape;367;p66"/>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68" name="Google Shape;368;p66"/>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
        <p:nvSpPr>
          <p:cNvPr id="369" name="Google Shape;369;p66"/>
          <p:cNvSpPr txBox="1"/>
          <p:nvPr/>
        </p:nvSpPr>
        <p:spPr>
          <a:xfrm>
            <a:off x="7834717" y="5418900"/>
            <a:ext cx="4881600" cy="762000"/>
          </a:xfrm>
          <a:prstGeom prst="rect">
            <a:avLst/>
          </a:prstGeom>
          <a:noFill/>
          <a:ln>
            <a:noFill/>
          </a:ln>
        </p:spPr>
        <p:txBody>
          <a:bodyPr spcFirstLastPara="1" wrap="square" lIns="121900" tIns="121900" rIns="121900" bIns="121900" numCol="1" anchor="t" anchorCtr="0">
            <a:noAutofit/>
          </a:bodyPr>
          <a:lstStyle/>
          <a:p>
            <a:r>
              <a:rPr lang="en" altLang="en" sz="1600" i="1"/>
              <a:t>Figure 1: </a:t>
            </a:r>
            <a:r>
              <a:rPr lang="en" altLang="en" sz="1600"/>
              <a:t>Ellen Degeneres </a:t>
            </a:r>
            <a:endParaRPr sz="1600" i="1"/>
          </a:p>
        </p:txBody>
      </p:sp>
      <p:pic>
        <p:nvPicPr>
          <p:cNvPr id="370" name="Google Shape;370;p66"/>
          <p:cNvPicPr preferRelativeResize="0"/>
          <p:nvPr/>
        </p:nvPicPr>
        <p:blipFill>
          <a:blip r:embed="rId3">
            <a:alphaModFix/>
          </a:blip>
          <a:stretch>
            <a:fillRect/>
          </a:stretch>
        </p:blipFill>
        <p:spPr>
          <a:xfrm>
            <a:off x="7897367" y="1253100"/>
            <a:ext cx="2777200" cy="4165800"/>
          </a:xfrm>
          <a:prstGeom prst="rect">
            <a:avLst/>
          </a:prstGeom>
          <a:noFill/>
          <a:ln>
            <a:noFill/>
          </a:ln>
        </p:spPr>
      </p:pic>
    </p:spTree>
    <p:extLst>
      <p:ext uri="{BB962C8B-B14F-4D97-AF65-F5344CB8AC3E}">
        <p14:creationId xmlns:p14="http://schemas.microsoft.com/office/powerpoint/2010/main" val="2731731206"/>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9"/>
          <p:cNvSpPr txBox="1">
            <a:spLocks noGrp="1"/>
          </p:cNvSpPr>
          <p:nvPr>
            <p:ph type="title"/>
          </p:nvPr>
        </p:nvSpPr>
        <p:spPr>
          <a:xfrm>
            <a:off x="1229333" y="1189033"/>
            <a:ext cx="9154800" cy="1143200"/>
          </a:xfrm>
          <a:prstGeom prst="rect">
            <a:avLst/>
          </a:prstGeom>
        </p:spPr>
        <p:txBody>
          <a:bodyPr spcFirstLastPara="1" vert="horz" wrap="square" lIns="121900" tIns="121900" rIns="121900" bIns="121900" numCol="1" rtlCol="0" anchor="t" anchorCtr="0">
            <a:noAutofit/>
          </a:bodyPr>
          <a:lstStyle/>
          <a:p>
            <a:r>
              <a:rPr lang="en" altLang="en" sz="4800"/>
              <a:t>Definition: </a:t>
            </a:r>
            <a:r>
              <a:rPr lang="en" altLang="en" sz="4800">
                <a:solidFill>
                  <a:srgbClr val="FFB600"/>
                </a:solidFill>
              </a:rPr>
              <a:t>TRANSGENDER</a:t>
            </a:r>
            <a:endParaRPr sz="4800">
              <a:solidFill>
                <a:srgbClr val="FFB600"/>
              </a:solidFill>
            </a:endParaRPr>
          </a:p>
        </p:txBody>
      </p:sp>
      <p:sp>
        <p:nvSpPr>
          <p:cNvPr id="392" name="Google Shape;392;p69"/>
          <p:cNvSpPr txBox="1">
            <a:spLocks noGrp="1"/>
          </p:cNvSpPr>
          <p:nvPr>
            <p:ph type="body" idx="1"/>
          </p:nvPr>
        </p:nvSpPr>
        <p:spPr>
          <a:xfrm>
            <a:off x="1229333" y="2514601"/>
            <a:ext cx="9154800" cy="3154800"/>
          </a:xfrm>
          <a:prstGeom prst="rect">
            <a:avLst/>
          </a:prstGeom>
        </p:spPr>
        <p:txBody>
          <a:bodyPr spcFirstLastPara="1" vert="horz" wrap="square" lIns="121900" tIns="121900" rIns="121900" bIns="121900" numCol="1" rtlCol="0" anchor="t" anchorCtr="0">
            <a:noAutofit/>
          </a:bodyPr>
          <a:lstStyle/>
          <a:p>
            <a:pPr marL="457189" indent="-472428">
              <a:spcBef>
                <a:spcPts val="0"/>
              </a:spcBef>
              <a:buFont typeface="Raleway"/>
              <a:buChar char="●"/>
            </a:pPr>
            <a:r>
              <a:rPr lang="en" altLang="en" b="1">
                <a:solidFill>
                  <a:srgbClr val="2F2D78"/>
                </a:solidFill>
                <a:latin typeface="Raleway"/>
                <a:ea typeface="Raleway"/>
                <a:cs typeface="Raleway"/>
                <a:sym typeface="Raleway"/>
              </a:rPr>
              <a:t>Transgender</a:t>
            </a:r>
            <a:r>
              <a:rPr lang="en" altLang="en">
                <a:solidFill>
                  <a:schemeClr val="dk2"/>
                </a:solidFill>
                <a:latin typeface="Raleway"/>
                <a:ea typeface="Raleway"/>
                <a:cs typeface="Raleway"/>
                <a:sym typeface="Raleway"/>
              </a:rPr>
              <a:t>: </a:t>
            </a:r>
            <a:r>
              <a:rPr lang="en" altLang="en">
                <a:solidFill>
                  <a:srgbClr val="434343"/>
                </a:solidFill>
                <a:latin typeface="Raleway"/>
                <a:ea typeface="Raleway"/>
                <a:cs typeface="Raleway"/>
                <a:sym typeface="Raleway"/>
              </a:rPr>
              <a:t>Gender </a:t>
            </a:r>
            <a:r>
              <a:rPr lang="en" altLang="en" b="1">
                <a:solidFill>
                  <a:srgbClr val="2F2D78"/>
                </a:solidFill>
                <a:latin typeface="Raleway"/>
                <a:ea typeface="Raleway"/>
                <a:cs typeface="Raleway"/>
                <a:sym typeface="Raleway"/>
              </a:rPr>
              <a:t>identity</a:t>
            </a:r>
            <a:r>
              <a:rPr lang="en" altLang="en">
                <a:solidFill>
                  <a:schemeClr val="dk2"/>
                </a:solidFill>
                <a:latin typeface="Raleway"/>
                <a:ea typeface="Raleway"/>
                <a:cs typeface="Raleway"/>
                <a:sym typeface="Raleway"/>
              </a:rPr>
              <a:t>, expression and/or behavior </a:t>
            </a:r>
            <a:r>
              <a:rPr lang="en" altLang="en" b="1">
                <a:solidFill>
                  <a:srgbClr val="2F2D78"/>
                </a:solidFill>
                <a:latin typeface="Raleway"/>
                <a:ea typeface="Raleway"/>
                <a:cs typeface="Raleway"/>
                <a:sym typeface="Raleway"/>
              </a:rPr>
              <a:t>is different from</a:t>
            </a:r>
            <a:r>
              <a:rPr lang="en" altLang="en">
                <a:solidFill>
                  <a:schemeClr val="dk2"/>
                </a:solidFill>
                <a:latin typeface="Raleway"/>
                <a:ea typeface="Raleway"/>
                <a:cs typeface="Raleway"/>
                <a:sym typeface="Raleway"/>
              </a:rPr>
              <a:t> those behaviors typically associated with their </a:t>
            </a:r>
            <a:r>
              <a:rPr lang="en" altLang="en" b="1">
                <a:solidFill>
                  <a:srgbClr val="2F2D78"/>
                </a:solidFill>
                <a:latin typeface="Raleway"/>
                <a:ea typeface="Raleway"/>
                <a:cs typeface="Raleway"/>
                <a:sym typeface="Raleway"/>
              </a:rPr>
              <a:t>assigned sex at birth</a:t>
            </a:r>
            <a:r>
              <a:rPr lang="en" altLang="en" b="1">
                <a:solidFill>
                  <a:schemeClr val="dk2"/>
                </a:solidFill>
                <a:latin typeface="Raleway"/>
                <a:ea typeface="Raleway"/>
                <a:cs typeface="Raleway"/>
                <a:sym typeface="Raleway"/>
              </a:rPr>
              <a:t>.</a:t>
            </a:r>
            <a:r>
              <a:rPr lang="en" altLang="en">
                <a:solidFill>
                  <a:schemeClr val="dk2"/>
                </a:solidFill>
                <a:latin typeface="Raleway"/>
                <a:ea typeface="Raleway"/>
                <a:cs typeface="Raleway"/>
                <a:sym typeface="Raleway"/>
              </a:rPr>
              <a:t> </a:t>
            </a:r>
            <a:endParaRPr>
              <a:solidFill>
                <a:schemeClr val="dk2"/>
              </a:solidFill>
              <a:latin typeface="Raleway"/>
              <a:ea typeface="Raleway"/>
              <a:cs typeface="Raleway"/>
              <a:sym typeface="Raleway"/>
            </a:endParaRPr>
          </a:p>
          <a:p>
            <a:pPr marL="0" indent="0">
              <a:spcBef>
                <a:spcPts val="2667"/>
              </a:spcBef>
              <a:buClr>
                <a:srgbClr val="80B606"/>
              </a:buClr>
              <a:buNone/>
            </a:pPr>
            <a:r>
              <a:rPr lang="en" altLang="en">
                <a:solidFill>
                  <a:schemeClr val="dk2"/>
                </a:solidFill>
                <a:latin typeface="Raleway"/>
                <a:ea typeface="Raleway"/>
                <a:cs typeface="Raleway"/>
                <a:sym typeface="Raleway"/>
              </a:rPr>
              <a:t>***(Note: Transgender is correctly used as an adjective, not a noun, thus "transgender people" is appropriate but "transgenders" is often viewed as disrespectful.) </a:t>
            </a:r>
            <a:endParaRPr>
              <a:solidFill>
                <a:schemeClr val="dk2"/>
              </a:solidFill>
              <a:latin typeface="Raleway"/>
              <a:ea typeface="Raleway"/>
              <a:cs typeface="Raleway"/>
              <a:sym typeface="Raleway"/>
            </a:endParaRPr>
          </a:p>
          <a:p>
            <a:pPr marL="457189" indent="-320032">
              <a:spcBef>
                <a:spcPts val="2667"/>
              </a:spcBef>
              <a:buClr>
                <a:srgbClr val="80B606"/>
              </a:buClr>
              <a:buSzPts val="1620"/>
              <a:buNone/>
            </a:pPr>
            <a:endParaRPr>
              <a:solidFill>
                <a:schemeClr val="dk2"/>
              </a:solidFill>
              <a:latin typeface="Raleway"/>
              <a:ea typeface="Raleway"/>
              <a:cs typeface="Raleway"/>
              <a:sym typeface="Raleway"/>
            </a:endParaRPr>
          </a:p>
          <a:p>
            <a:pPr marL="0" indent="0">
              <a:buNone/>
            </a:pPr>
            <a:endParaRPr>
              <a:latin typeface="Raleway"/>
              <a:ea typeface="Raleway"/>
              <a:cs typeface="Raleway"/>
              <a:sym typeface="Raleway"/>
            </a:endParaRPr>
          </a:p>
        </p:txBody>
      </p:sp>
      <p:grpSp>
        <p:nvGrpSpPr>
          <p:cNvPr id="393" name="Google Shape;393;p69"/>
          <p:cNvGrpSpPr/>
          <p:nvPr/>
        </p:nvGrpSpPr>
        <p:grpSpPr>
          <a:xfrm>
            <a:off x="11073468" y="403041"/>
            <a:ext cx="594365" cy="1110504"/>
            <a:chOff x="3386850" y="2264625"/>
            <a:chExt cx="203950" cy="509250"/>
          </a:xfrm>
        </p:grpSpPr>
        <p:sp>
          <p:nvSpPr>
            <p:cNvPr id="394" name="Google Shape;394;p69"/>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95" name="Google Shape;395;p69"/>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846675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attachments.office.net/owa/e.fuchs%40wustl.edu/service.svc/s/GetAttachmentThumbnail?id=AAMkADkyMDUxMzJjLTVkZTEtNGU0ZC1hM2E5LWM5OWQwYzZiN2Y5OQBGAAAAAACfv8P8tpgzQo%2Bv3u1lOdajBwCREQ0L4f5MSI5AIP0YvOzFAAAAAAEMAACREQ0L4f5MSI5AIP0YvOzFAAJrdjHIAAABEgAQAOlbDFNNW1dJmWLAZk8Uug8%3D&amp;token=eyJhbGciOiJSUzI1NiIsImtpZCI6IjMwODE3OUNFNUY0QjUyRTc4QjJEQjg5NjZCQUY0RUNDMzcyN0FFRUUiLCJ0eXAiOiJKV1QiLCJ4NXQiOiJNSUY1emw5TFV1ZUxMYmlXYTY5T3pEY25ydTQifQ.eyJvcmlnaW4iOiJodHRwczovL291dGxvb2sub2ZmaWNlLmNvbSIsInVjIjoiYTM5YmQ3ZTE0ODE3NDFjMWE3NTgyMTRlNGRkZmU0NjUiLCJzaWduaW5fc3RhdGUiOiJbXCJrbXNpXCJdIiwidmVyIjoiRXhjaGFuZ2UuQ2FsbGJhY2suVjEiLCJhcHBjdHhzZW5kZXIiOiJPd2FEb3dubG9hZEA0Y2NjYTNiNS03MWNkLTRlNmQtOTc0Yi00ZDliZWI5NmM2ZDYiLCJpc3NyaW5nIjoiV1ciLCJhcHBjdHgiOiJ7XCJtc2V4Y2hwcm90XCI6XCJvd2FcIixcInB1aWRcIjpcIjExNTM4MDExMTQ4NDQ0NTg5MzdcIixcInNjb3BlXCI6XCJPd2FEb3dubG9hZFwiLFwib2lkXCI6XCJiMjFmNWM2Yy0wZjljLTRkYTgtYTFjMC1iNzk5MTE0YTNhZDdcIixcInByaW1hcnlzaWRcIjpcIlMtMS01LTIxLTQxNTAzNjc1MjAtMjE4MTgwMjY5OC0zMjMzMDE2ODk0LTEyODYzNTcxXCJ9IiwibmJmIjoxNjI5NzI4NDg2LCJleHAiOjE2Mjk3MjkwODYsImlzcyI6IjAwMDAwMDAyLTAwMDAtMGZmMS1jZTAwLTAwMDAwMDAwMDAwMEA0Y2NjYTNiNS03MWNkLTRlNmQtOTc0Yi00ZDliZWI5NmM2ZDYiLCJhdWQiOiIwMDAwMDAwMi0wMDAwLTBmZjEtY2UwMC0wMDAwMDAwMDAwMDAvYXR0YWNobWVudHMub2ZmaWNlLm5ldEA0Y2NjYTNiNS03MWNkLTRlNmQtOTc0Yi00ZDliZWI5NmM2ZDYiLCJoYXBwIjoib3dhIn0.ihdVLiz0F95CGSVu7c_vpSNMFrwHgtXncVlqdjvKm4ZlZAHE6hyqJk34mpK3DVpfCuIZCZckweWN886Ore00KzwW073FTFblqx6sIwuw88xEtgKm-fJVCdmQ2oFZXQ2SYUQqp6k497TRr7mmEOproKNPqLIoSAYwqiiPleLAVYc0kJUwLcYjL05PN6rOnjgFAcvalYJoCSqr4aFNYGcZup-delrSJ_crvnGFXeMJ9BxdT1oFOJIX3kj7LW0zH1IwUFubSdDNL9OHrVlPQ3jeIF-AGsWTxMAizCSMIP2JLtEcq3xuXVdaOwybVLY-6GRZ6Nffpckcql0IJeeI3OZp1w&amp;X-OWA-CANARY=_qXDfjy46E66EaT3Nf5O7yBOnHBBZtkYQP6lX5Dd-3Z5G8B58cr-xS9nhtiUdkJO2YchSdo5Beg.&amp;owa=outlook.office.com&amp;scriptVer=20210815002.04&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9114" y="948301"/>
            <a:ext cx="2530110" cy="29884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attachments.office.net/owa/e.fuchs%40wustl.edu/service.svc/s/GetAttachmentThumbnail?id=AAMkADkyMDUxMzJjLTVkZTEtNGU0ZC1hM2E5LWM5OWQwYzZiN2Y5OQBGAAAAAACfv8P8tpgzQo%2Bv3u1lOdajBwCREQ0L4f5MSI5AIP0YvOzFAAAAAAEMAACREQ0L4f5MSI5AIP0YvOzFAAJrdjHIAAABEgAQAH5xMrS9wSpKrsWzZWt97kw%3D&amp;token=eyJhbGciOiJSUzI1NiIsImtpZCI6IjMwODE3OUNFNUY0QjUyRTc4QjJEQjg5NjZCQUY0RUNDMzcyN0FFRUUiLCJ0eXAiOiJKV1QiLCJ4NXQiOiJNSUY1emw5TFV1ZUxMYmlXYTY5T3pEY25ydTQifQ.eyJvcmlnaW4iOiJodHRwczovL291dGxvb2sub2ZmaWNlLmNvbSIsInVjIjoiYTM5YmQ3ZTE0ODE3NDFjMWE3NTgyMTRlNGRkZmU0NjUiLCJzaWduaW5fc3RhdGUiOiJbXCJrbXNpXCJdIiwidmVyIjoiRXhjaGFuZ2UuQ2FsbGJhY2suVjEiLCJhcHBjdHhzZW5kZXIiOiJPd2FEb3dubG9hZEA0Y2NjYTNiNS03MWNkLTRlNmQtOTc0Yi00ZDliZWI5NmM2ZDYiLCJpc3NyaW5nIjoiV1ciLCJhcHBjdHgiOiJ7XCJtc2V4Y2hwcm90XCI6XCJvd2FcIixcInB1aWRcIjpcIjExNTM4MDExMTQ4NDQ0NTg5MzdcIixcInNjb3BlXCI6XCJPd2FEb3dubG9hZFwiLFwib2lkXCI6XCJiMjFmNWM2Yy0wZjljLTRkYTgtYTFjMC1iNzk5MTE0YTNhZDdcIixcInByaW1hcnlzaWRcIjpcIlMtMS01LTIxLTQxNTAzNjc1MjAtMjE4MTgwMjY5OC0zMjMzMDE2ODk0LTEyODYzNTcxXCJ9IiwibmJmIjoxNjI5NzI4NDg2LCJleHAiOjE2Mjk3MjkwODYsImlzcyI6IjAwMDAwMDAyLTAwMDAtMGZmMS1jZTAwLTAwMDAwMDAwMDAwMEA0Y2NjYTNiNS03MWNkLTRlNmQtOTc0Yi00ZDliZWI5NmM2ZDYiLCJhdWQiOiIwMDAwMDAwMi0wMDAwLTBmZjEtY2UwMC0wMDAwMDAwMDAwMDAvYXR0YWNobWVudHMub2ZmaWNlLm5ldEA0Y2NjYTNiNS03MWNkLTRlNmQtOTc0Yi00ZDliZWI5NmM2ZDYiLCJoYXBwIjoib3dhIn0.ihdVLiz0F95CGSVu7c_vpSNMFrwHgtXncVlqdjvKm4ZlZAHE6hyqJk34mpK3DVpfCuIZCZckweWN886Ore00KzwW073FTFblqx6sIwuw88xEtgKm-fJVCdmQ2oFZXQ2SYUQqp6k497TRr7mmEOproKNPqLIoSAYwqiiPleLAVYc0kJUwLcYjL05PN6rOnjgFAcvalYJoCSqr4aFNYGcZup-delrSJ_crvnGFXeMJ9BxdT1oFOJIX3kj7LW0zH1IwUFubSdDNL9OHrVlPQ3jeIF-AGsWTxMAizCSMIP2JLtEcq3xuXVdaOwybVLY-6GRZ6Nffpckcql0IJeeI3OZp1w&amp;X-OWA-CANARY=_qXDfjy46E66EaT3Nf5O7yBOnHBBZtkYQP6lX5Dd-3Z5G8B58cr-xS9nhtiUdkJO2YchSdo5Beg.&amp;owa=outlook.office.com&amp;scriptVer=20210815002.04&amp;animation=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2398"/>
            <a:ext cx="3898231" cy="3898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attachments.office.net/owa/e.fuchs%40wustl.edu/service.svc/s/GetAttachmentThumbnail?id=AAMkADkyMDUxMzJjLTVkZTEtNGU0ZC1hM2E5LWM5OWQwYzZiN2Y5OQBGAAAAAACfv8P8tpgzQo%2Bv3u1lOdajBwCREQ0L4f5MSI5AIP0YvOzFAAAAAAEMAACREQ0L4f5MSI5AIP0YvOzFAAJrdjHIAAABEgAQABYeoLnZN2VMnBoMaB5LuDM%3D&amp;token=eyJhbGciOiJSUzI1NiIsImtpZCI6IjMwODE3OUNFNUY0QjUyRTc4QjJEQjg5NjZCQUY0RUNDMzcyN0FFRUUiLCJ0eXAiOiJKV1QiLCJ4NXQiOiJNSUY1emw5TFV1ZUxMYmlXYTY5T3pEY25ydTQifQ.eyJvcmlnaW4iOiJodHRwczovL291dGxvb2sub2ZmaWNlLmNvbSIsInVjIjoiYTM5YmQ3ZTE0ODE3NDFjMWE3NTgyMTRlNGRkZmU0NjUiLCJzaWduaW5fc3RhdGUiOiJbXCJrbXNpXCJdIiwidmVyIjoiRXhjaGFuZ2UuQ2FsbGJhY2suVjEiLCJhcHBjdHhzZW5kZXIiOiJPd2FEb3dubG9hZEA0Y2NjYTNiNS03MWNkLTRlNmQtOTc0Yi00ZDliZWI5NmM2ZDYiLCJpc3NyaW5nIjoiV1ciLCJhcHBjdHgiOiJ7XCJtc2V4Y2hwcm90XCI6XCJvd2FcIixcInB1aWRcIjpcIjExNTM4MDExMTQ4NDQ0NTg5MzdcIixcInNjb3BlXCI6XCJPd2FEb3dubG9hZFwiLFwib2lkXCI6XCJiMjFmNWM2Yy0wZjljLTRkYTgtYTFjMC1iNzk5MTE0YTNhZDdcIixcInByaW1hcnlzaWRcIjpcIlMtMS01LTIxLTQxNTAzNjc1MjAtMjE4MTgwMjY5OC0zMjMzMDE2ODk0LTEyODYzNTcxXCJ9IiwibmJmIjoxNjI5NzI4NDg2LCJleHAiOjE2Mjk3MjkwODYsImlzcyI6IjAwMDAwMDAyLTAwMDAtMGZmMS1jZTAwLTAwMDAwMDAwMDAwMEA0Y2NjYTNiNS03MWNkLTRlNmQtOTc0Yi00ZDliZWI5NmM2ZDYiLCJhdWQiOiIwMDAwMDAwMi0wMDAwLTBmZjEtY2UwMC0wMDAwMDAwMDAwMDAvYXR0YWNobWVudHMub2ZmaWNlLm5ldEA0Y2NjYTNiNS03MWNkLTRlNmQtOTc0Yi00ZDliZWI5NmM2ZDYiLCJoYXBwIjoib3dhIn0.ihdVLiz0F95CGSVu7c_vpSNMFrwHgtXncVlqdjvKm4ZlZAHE6hyqJk34mpK3DVpfCuIZCZckweWN886Ore00KzwW073FTFblqx6sIwuw88xEtgKm-fJVCdmQ2oFZXQ2SYUQqp6k497TRr7mmEOproKNPqLIoSAYwqiiPleLAVYc0kJUwLcYjL05PN6rOnjgFAcvalYJoCSqr4aFNYGcZup-delrSJ_crvnGFXeMJ9BxdT1oFOJIX3kj7LW0zH1IwUFubSdDNL9OHrVlPQ3jeIF-AGsWTxMAizCSMIP2JLtEcq3xuXVdaOwybVLY-6GRZ6Nffpckcql0IJeeI3OZp1w&amp;X-OWA-CANARY=_qXDfjy46E66EaT3Nf5O7yBOnHBBZtkYQP6lX5Dd-3Z5G8B58cr-xS9nhtiUdkJO2YchSdo5Beg.&amp;owa=outlook.office.com&amp;scriptVer=20210815002.04&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38" y="885272"/>
            <a:ext cx="36290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attachments.office.net/owa/e.fuchs%40wustl.edu/service.svc/s/GetAttachmentThumbnail?id=AAMkADkyMDUxMzJjLTVkZTEtNGU0ZC1hM2E5LWM5OWQwYzZiN2Y5OQBGAAAAAACfv8P8tpgzQo%2Bv3u1lOdajBwCREQ0L4f5MSI5AIP0YvOzFAAAAAAEMAACREQ0L4f5MSI5AIP0YvOzFAAJrdjHIAAABEgAQAGBcXX9TUPJOhNACFQpCuJg%3D&amp;token=eyJhbGciOiJSUzI1NiIsImtpZCI6IjMwODE3OUNFNUY0QjUyRTc4QjJEQjg5NjZCQUY0RUNDMzcyN0FFRUUiLCJ0eXAiOiJKV1QiLCJ4NXQiOiJNSUY1emw5TFV1ZUxMYmlXYTY5T3pEY25ydTQifQ.eyJvcmlnaW4iOiJodHRwczovL291dGxvb2sub2ZmaWNlLmNvbSIsInVjIjoiYTM5YmQ3ZTE0ODE3NDFjMWE3NTgyMTRlNGRkZmU0NjUiLCJzaWduaW5fc3RhdGUiOiJbXCJrbXNpXCJdIiwidmVyIjoiRXhjaGFuZ2UuQ2FsbGJhY2suVjEiLCJhcHBjdHhzZW5kZXIiOiJPd2FEb3dubG9hZEA0Y2NjYTNiNS03MWNkLTRlNmQtOTc0Yi00ZDliZWI5NmM2ZDYiLCJpc3NyaW5nIjoiV1ciLCJhcHBjdHgiOiJ7XCJtc2V4Y2hwcm90XCI6XCJvd2FcIixcInB1aWRcIjpcIjExNTM4MDExMTQ4NDQ0NTg5MzdcIixcInNjb3BlXCI6XCJPd2FEb3dubG9hZFwiLFwib2lkXCI6XCJiMjFmNWM2Yy0wZjljLTRkYTgtYTFjMC1iNzk5MTE0YTNhZDdcIixcInByaW1hcnlzaWRcIjpcIlMtMS01LTIxLTQxNTAzNjc1MjAtMjE4MTgwMjY5OC0zMjMzMDE2ODk0LTEyODYzNTcxXCJ9IiwibmJmIjoxNjI5NzI4NDg2LCJleHAiOjE2Mjk3MjkwODYsImlzcyI6IjAwMDAwMDAyLTAwMDAtMGZmMS1jZTAwLTAwMDAwMDAwMDAwMEA0Y2NjYTNiNS03MWNkLTRlNmQtOTc0Yi00ZDliZWI5NmM2ZDYiLCJhdWQiOiIwMDAwMDAwMi0wMDAwLTBmZjEtY2UwMC0wMDAwMDAwMDAwMDAvYXR0YWNobWVudHMub2ZmaWNlLm5ldEA0Y2NjYTNiNS03MWNkLTRlNmQtOTc0Yi00ZDliZWI5NmM2ZDYiLCJoYXBwIjoib3dhIn0.ihdVLiz0F95CGSVu7c_vpSNMFrwHgtXncVlqdjvKm4ZlZAHE6hyqJk34mpK3DVpfCuIZCZckweWN886Ore00KzwW073FTFblqx6sIwuw88xEtgKm-fJVCdmQ2oFZXQ2SYUQqp6k497TRr7mmEOproKNPqLIoSAYwqiiPleLAVYc0kJUwLcYjL05PN6rOnjgFAcvalYJoCSqr4aFNYGcZup-delrSJ_crvnGFXeMJ9BxdT1oFOJIX3kj7LW0zH1IwUFubSdDNL9OHrVlPQ3jeIF-AGsWTxMAizCSMIP2JLtEcq3xuXVdaOwybVLY-6GRZ6Nffpckcql0IJeeI3OZp1w&amp;X-OWA-CANARY=_qXDfjy46E66EaT3Nf5O7yBOnHBBZtkYQP6lX5Dd-3Z5G8B58cr-xS9nhtiUdkJO2YchSdo5Beg.&amp;owa=outlook.office.com&amp;scriptVer=20210815002.04&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0148" y="4249509"/>
            <a:ext cx="3292048" cy="2371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attachments.office.net/owa/e.fuchs%40wustl.edu/service.svc/s/GetAttachmentThumbnail?id=AAMkADkyMDUxMzJjLTVkZTEtNGU0ZC1hM2E5LWM5OWQwYzZiN2Y5OQBGAAAAAACfv8P8tpgzQo%2Bv3u1lOdajBwCREQ0L4f5MSI5AIP0YvOzFAAAAAAEMAACREQ0L4f5MSI5AIP0YvOzFAAJrdjHIAAABEgAQAIlkbvIImShBjkHmJTYkZtw%3D&amp;token=eyJhbGciOiJSUzI1NiIsImtpZCI6IjMwODE3OUNFNUY0QjUyRTc4QjJEQjg5NjZCQUY0RUNDMzcyN0FFRUUiLCJ0eXAiOiJKV1QiLCJ4NXQiOiJNSUY1emw5TFV1ZUxMYmlXYTY5T3pEY25ydTQifQ.eyJvcmlnaW4iOiJodHRwczovL291dGxvb2sub2ZmaWNlLmNvbSIsInVjIjoiYTM5YmQ3ZTE0ODE3NDFjMWE3NTgyMTRlNGRkZmU0NjUiLCJzaWduaW5fc3RhdGUiOiJbXCJrbXNpXCJdIiwidmVyIjoiRXhjaGFuZ2UuQ2FsbGJhY2suVjEiLCJhcHBjdHhzZW5kZXIiOiJPd2FEb3dubG9hZEA0Y2NjYTNiNS03MWNkLTRlNmQtOTc0Yi00ZDliZWI5NmM2ZDYiLCJpc3NyaW5nIjoiV1ciLCJhcHBjdHgiOiJ7XCJtc2V4Y2hwcm90XCI6XCJvd2FcIixcInB1aWRcIjpcIjExNTM4MDExMTQ4NDQ0NTg5MzdcIixcInNjb3BlXCI6XCJPd2FEb3dubG9hZFwiLFwib2lkXCI6XCJiMjFmNWM2Yy0wZjljLTRkYTgtYTFjMC1iNzk5MTE0YTNhZDdcIixcInByaW1hcnlzaWRcIjpcIlMtMS01LTIxLTQxNTAzNjc1MjAtMjE4MTgwMjY5OC0zMjMzMDE2ODk0LTEyODYzNTcxXCJ9IiwibmJmIjoxNjI5NzI4NDg2LCJleHAiOjE2Mjk3MjkwODYsImlzcyI6IjAwMDAwMDAyLTAwMDAtMGZmMS1jZTAwLTAwMDAwMDAwMDAwMEA0Y2NjYTNiNS03MWNkLTRlNmQtOTc0Yi00ZDliZWI5NmM2ZDYiLCJhdWQiOiIwMDAwMDAwMi0wMDAwLTBmZjEtY2UwMC0wMDAwMDAwMDAwMDAvYXR0YWNobWVudHMub2ZmaWNlLm5ldEA0Y2NjYTNiNS03MWNkLTRlNmQtOTc0Yi00ZDliZWI5NmM2ZDYiLCJoYXBwIjoib3dhIn0.ihdVLiz0F95CGSVu7c_vpSNMFrwHgtXncVlqdjvKm4ZlZAHE6hyqJk34mpK3DVpfCuIZCZckweWN886Ore00KzwW073FTFblqx6sIwuw88xEtgKm-fJVCdmQ2oFZXQ2SYUQqp6k497TRr7mmEOproKNPqLIoSAYwqiiPleLAVYc0kJUwLcYjL05PN6rOnjgFAcvalYJoCSqr4aFNYGcZup-delrSJ_crvnGFXeMJ9BxdT1oFOJIX3kj7LW0zH1IwUFubSdDNL9OHrVlPQ3jeIF-AGsWTxMAizCSMIP2JLtEcq3xuXVdaOwybVLY-6GRZ6Nffpckcql0IJeeI3OZp1w&amp;X-OWA-CANARY=_qXDfjy46E66EaT3Nf5O7yBOnHBBZtkYQP6lX5Dd-3Z5G8B58cr-xS9nhtiUdkJO2YchSdo5Beg.&amp;owa=outlook.office.com&amp;scriptVer=20210815002.04&amp;animation=tr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454" y="4171394"/>
            <a:ext cx="31718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pre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2714" y="854314"/>
            <a:ext cx="3356136" cy="33561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previ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499" y="815257"/>
            <a:ext cx="2575690" cy="34342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ttachments.office.net/owa/e.fuchs%40wustl.edu/service.svc/s/GetAttachmentThumbnail?id=AAMkADkyMDUxMzJjLTVkZTEtNGU0ZC1hM2E5LWM5OWQwYzZiN2Y5OQBGAAAAAACfv8P8tpgzQo%2Bv3u1lOdajBwCREQ0L4f5MSI5AIP0YvOzFAAAAAAEMAACREQ0L4f5MSI5AIP0YvOzFAANkdG86AAABEgAQAHBdnmvnrdhJlXdNyBgO5M0%3D&amp;thumbnailType=2&amp;token=eyJhbGciOiJSUzI1NiIsImtpZCI6IkQ4OThGN0RDMjk2ODQ1MDk1RUUwREZGQ0MzODBBOTM5NjUwNDNFNjQiLCJ0eXAiOiJKV1QiLCJ4NXQiOiIySmozM0Nsb1JRbGU0Tl84dzRDcE9XVUVQbVEifQ.eyJvcmlnaW4iOiJodHRwczovL291dGxvb2sub2ZmaWNlLmNvbSIsInVjIjoiYzE5YzUwODAyZDdkNGEwN2FlMzMyNmM5MDMwYTdmNTEiLCJzaWduaW5fc3RhdGUiOiJbXCJrbXNpXCJdIiwidmVyIjoiRXhjaGFuZ2UuQ2FsbGJhY2suVjEiLCJhcHBjdHhzZW5kZXIiOiJPd2FEb3dubG9hZEA0Y2NjYTNiNS03MWNkLTRlNmQtOTc0Yi00ZDliZWI5NmM2ZDYiLCJpc3NyaW5nIjoiV1ciLCJhcHBjdHgiOiJ7XCJtc2V4Y2hwcm90XCI6XCJvd2FcIixcInB1aWRcIjpcIjExNTM4MDExMTQ4NDQ0NTg5MzdcIixcInNjb3BlXCI6XCJPd2FEb3dubG9hZFwiLFwib2lkXCI6XCJiMjFmNWM2Yy0wZjljLTRkYTgtYTFjMC1iNzk5MTE0YTNhZDdcIixcInByaW1hcnlzaWRcIjpcIlMtMS01LTIxLTQxNTAzNjc1MjAtMjE4MTgwMjY5OC0zMjMzMDE2ODk0LTEyODYzNTcxXCJ9IiwibmJmIjoxNjYxODczODA2LCJleHAiOjE2NjE4NzQ0MDYsImlzcyI6IjAwMDAwMDAyLTAwMDAtMGZmMS1jZTAwLTAwMDAwMDAwMDAwMEA0Y2NjYTNiNS03MWNkLTRlNmQtOTc0Yi00ZDliZWI5NmM2ZDYiLCJhdWQiOiIwMDAwMDAwMi0wMDAwLTBmZjEtY2UwMC0wMDAwMDAwMDAwMDAvYXR0YWNobWVudHMub2ZmaWNlLm5ldEA0Y2NjYTNiNS03MWNkLTRlNmQtOTc0Yi00ZDliZWI5NmM2ZDYiLCJoYXBwIjoib3dhIn0.HbhFAmdwkWzCSb3QEc0NWF8_5Tt2CAu1e-evOP1RziU26GoZdc5WdVnOWrG1KNomqIVToVlT8isn1gIpe-bXcBI4zcxjZ3u8R-AlpI-d6oqndCHasv8sFpF6mSzig3oL6-sbxwPEVTeBmUFK1ATdQorr2DinHt93_Maqj5OR5qOZLxlKlAG8ivOGAkbspiFHFm7O-5Zznbtn1kaDsEvR8wRDzxTGAz5lHIc1DwozFOrzg-lQ-EB9_QVWrzoVgoF80uoUPXQH4X6Wo2_SkOLmfhq23fJwsTZTNJgj9LFkaRhFkDYgmSTdvDz-9y4Wk-imKrF--BcoecuO5Q2PtdBmjg&amp;X-OWA-CANARY=xoECHOnOrESeGI-nJCdO6UBuVb2ditoYqHtyTo49skDNr_7wpi0z7Jkgd8HBXKMDQCVpH7rqSAw.&amp;owa=outlook.office.com&amp;scriptVer=20220819006.08&amp;animation=tr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9411" y="3383901"/>
            <a:ext cx="2695490" cy="336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6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70"/>
          <p:cNvSpPr txBox="1">
            <a:spLocks noGrp="1"/>
          </p:cNvSpPr>
          <p:nvPr>
            <p:ph type="title"/>
          </p:nvPr>
        </p:nvSpPr>
        <p:spPr>
          <a:xfrm>
            <a:off x="1229333" y="1189033"/>
            <a:ext cx="9154800" cy="1143200"/>
          </a:xfrm>
          <a:prstGeom prst="rect">
            <a:avLst/>
          </a:prstGeom>
        </p:spPr>
        <p:txBody>
          <a:bodyPr spcFirstLastPara="1" vert="horz" wrap="square" lIns="121900" tIns="121900" rIns="121900" bIns="121900" numCol="1" rtlCol="0" anchor="t" anchorCtr="0">
            <a:noAutofit/>
          </a:bodyPr>
          <a:lstStyle/>
          <a:p>
            <a:pPr>
              <a:buClr>
                <a:schemeClr val="dk1"/>
              </a:buClr>
              <a:buSzPts val="1100"/>
            </a:pPr>
            <a:r>
              <a:rPr lang="en" altLang="en" sz="4800"/>
              <a:t>Definition: </a:t>
            </a:r>
            <a:r>
              <a:rPr lang="en" altLang="en" sz="4800">
                <a:solidFill>
                  <a:srgbClr val="FFB600"/>
                </a:solidFill>
              </a:rPr>
              <a:t>TRANSGENDER</a:t>
            </a:r>
            <a:endParaRPr>
              <a:solidFill>
                <a:srgbClr val="FFB600"/>
              </a:solidFill>
            </a:endParaRPr>
          </a:p>
        </p:txBody>
      </p:sp>
      <p:sp>
        <p:nvSpPr>
          <p:cNvPr id="401" name="Google Shape;401;p70"/>
          <p:cNvSpPr txBox="1">
            <a:spLocks noGrp="1"/>
          </p:cNvSpPr>
          <p:nvPr>
            <p:ph type="body" idx="1"/>
          </p:nvPr>
        </p:nvSpPr>
        <p:spPr>
          <a:xfrm>
            <a:off x="535800" y="2332233"/>
            <a:ext cx="7062000" cy="3154800"/>
          </a:xfrm>
          <a:prstGeom prst="rect">
            <a:avLst/>
          </a:prstGeom>
        </p:spPr>
        <p:txBody>
          <a:bodyPr spcFirstLastPara="1" vert="horz" wrap="square" lIns="121900" tIns="121900" rIns="121900" bIns="121900" numCol="1" rtlCol="0" anchor="t" anchorCtr="0">
            <a:noAutofit/>
          </a:bodyPr>
          <a:lstStyle/>
          <a:p>
            <a:pPr marL="457189" indent="-523227">
              <a:spcBef>
                <a:spcPts val="2667"/>
              </a:spcBef>
              <a:buSzPts val="2400"/>
              <a:buFont typeface="Raleway"/>
              <a:buChar char="●"/>
            </a:pPr>
            <a:r>
              <a:rPr lang="en" altLang="en" sz="3200" b="1">
                <a:solidFill>
                  <a:srgbClr val="2F2D78"/>
                </a:solidFill>
                <a:latin typeface="Raleway"/>
                <a:ea typeface="Raleway"/>
                <a:cs typeface="Raleway"/>
                <a:sym typeface="Raleway"/>
              </a:rPr>
              <a:t>Transgender </a:t>
            </a:r>
            <a:r>
              <a:rPr lang="en" altLang="en" sz="3200" b="1" u="sng">
                <a:solidFill>
                  <a:srgbClr val="2F2D78"/>
                </a:solidFill>
                <a:latin typeface="Raleway"/>
                <a:ea typeface="Raleway"/>
                <a:cs typeface="Raleway"/>
                <a:sym typeface="Raleway"/>
              </a:rPr>
              <a:t>Man</a:t>
            </a:r>
            <a:r>
              <a:rPr lang="en" altLang="en" sz="3200">
                <a:solidFill>
                  <a:srgbClr val="2F2D78"/>
                </a:solidFill>
                <a:latin typeface="Raleway"/>
                <a:ea typeface="Raleway"/>
                <a:cs typeface="Raleway"/>
                <a:sym typeface="Raleway"/>
              </a:rPr>
              <a:t>:</a:t>
            </a:r>
            <a:r>
              <a:rPr lang="en" altLang="en" sz="3200">
                <a:solidFill>
                  <a:schemeClr val="dk2"/>
                </a:solidFill>
                <a:latin typeface="Raleway"/>
                <a:ea typeface="Raleway"/>
                <a:cs typeface="Raleway"/>
                <a:sym typeface="Raleway"/>
              </a:rPr>
              <a:t> assigned female at birth, </a:t>
            </a:r>
            <a:r>
              <a:rPr lang="en" altLang="en" sz="3200" b="1">
                <a:solidFill>
                  <a:srgbClr val="2F2D78"/>
                </a:solidFill>
                <a:latin typeface="Raleway"/>
                <a:ea typeface="Raleway"/>
                <a:cs typeface="Raleway"/>
                <a:sym typeface="Raleway"/>
              </a:rPr>
              <a:t>identifies as male</a:t>
            </a:r>
            <a:br>
              <a:rPr lang="en" altLang="en" sz="3200" b="1">
                <a:solidFill>
                  <a:srgbClr val="2F2D78"/>
                </a:solidFill>
                <a:latin typeface="Raleway"/>
                <a:ea typeface="Raleway"/>
                <a:cs typeface="Raleway"/>
                <a:sym typeface="Raleway"/>
              </a:rPr>
            </a:br>
            <a:endParaRPr sz="3200" b="1">
              <a:solidFill>
                <a:srgbClr val="2F2D78"/>
              </a:solidFill>
              <a:latin typeface="Raleway"/>
              <a:ea typeface="Raleway"/>
              <a:cs typeface="Raleway"/>
              <a:sym typeface="Raleway"/>
            </a:endParaRPr>
          </a:p>
          <a:p>
            <a:pPr marL="457189" indent="-523227">
              <a:spcBef>
                <a:spcPts val="0"/>
              </a:spcBef>
              <a:buSzPts val="2400"/>
              <a:buFont typeface="Raleway"/>
              <a:buChar char="●"/>
            </a:pPr>
            <a:r>
              <a:rPr lang="en" altLang="en" sz="3200" b="1">
                <a:solidFill>
                  <a:srgbClr val="2F2D78"/>
                </a:solidFill>
                <a:latin typeface="Raleway"/>
                <a:ea typeface="Raleway"/>
                <a:cs typeface="Raleway"/>
                <a:sym typeface="Raleway"/>
              </a:rPr>
              <a:t>Transgender </a:t>
            </a:r>
            <a:r>
              <a:rPr lang="en" altLang="en" sz="3200" b="1" u="sng">
                <a:solidFill>
                  <a:srgbClr val="2F2D78"/>
                </a:solidFill>
                <a:latin typeface="Raleway"/>
                <a:ea typeface="Raleway"/>
                <a:cs typeface="Raleway"/>
                <a:sym typeface="Raleway"/>
              </a:rPr>
              <a:t>Woman</a:t>
            </a:r>
            <a:r>
              <a:rPr lang="en" altLang="en" sz="3200">
                <a:solidFill>
                  <a:srgbClr val="2F2D78"/>
                </a:solidFill>
                <a:latin typeface="Raleway"/>
                <a:ea typeface="Raleway"/>
                <a:cs typeface="Raleway"/>
                <a:sym typeface="Raleway"/>
              </a:rPr>
              <a:t>:</a:t>
            </a:r>
            <a:r>
              <a:rPr lang="en" altLang="en" sz="3200">
                <a:solidFill>
                  <a:schemeClr val="dk2"/>
                </a:solidFill>
                <a:latin typeface="Raleway"/>
                <a:ea typeface="Raleway"/>
                <a:cs typeface="Raleway"/>
                <a:sym typeface="Raleway"/>
              </a:rPr>
              <a:t> assigned male at birth, </a:t>
            </a:r>
            <a:r>
              <a:rPr lang="en" altLang="en" sz="3200" b="1">
                <a:solidFill>
                  <a:srgbClr val="2F2D78"/>
                </a:solidFill>
                <a:latin typeface="Raleway"/>
                <a:ea typeface="Raleway"/>
                <a:cs typeface="Raleway"/>
                <a:sym typeface="Raleway"/>
              </a:rPr>
              <a:t>identifies as female</a:t>
            </a:r>
            <a:endParaRPr sz="3200" b="1">
              <a:solidFill>
                <a:srgbClr val="2F2D78"/>
              </a:solidFill>
              <a:latin typeface="Raleway"/>
              <a:ea typeface="Raleway"/>
              <a:cs typeface="Raleway"/>
              <a:sym typeface="Raleway"/>
            </a:endParaRPr>
          </a:p>
          <a:p>
            <a:pPr marL="0" indent="0">
              <a:buNone/>
            </a:pPr>
            <a:endParaRPr>
              <a:latin typeface="Raleway"/>
              <a:ea typeface="Raleway"/>
              <a:cs typeface="Raleway"/>
              <a:sym typeface="Raleway"/>
            </a:endParaRPr>
          </a:p>
        </p:txBody>
      </p:sp>
      <p:grpSp>
        <p:nvGrpSpPr>
          <p:cNvPr id="402" name="Google Shape;402;p70"/>
          <p:cNvGrpSpPr/>
          <p:nvPr/>
        </p:nvGrpSpPr>
        <p:grpSpPr>
          <a:xfrm>
            <a:off x="11073468" y="403041"/>
            <a:ext cx="594365" cy="1110504"/>
            <a:chOff x="3386850" y="2264625"/>
            <a:chExt cx="203950" cy="509250"/>
          </a:xfrm>
        </p:grpSpPr>
        <p:sp>
          <p:nvSpPr>
            <p:cNvPr id="403" name="Google Shape;403;p70"/>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404" name="Google Shape;404;p70"/>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pic>
        <p:nvPicPr>
          <p:cNvPr id="405" name="Google Shape;405;p70"/>
          <p:cNvPicPr preferRelativeResize="0"/>
          <p:nvPr/>
        </p:nvPicPr>
        <p:blipFill rotWithShape="1">
          <a:blip r:embed="rId3">
            <a:alphaModFix/>
          </a:blip>
          <a:srcRect l="32989"/>
          <a:stretch/>
        </p:blipFill>
        <p:spPr>
          <a:xfrm>
            <a:off x="8491701" y="2377122"/>
            <a:ext cx="3176132" cy="3065028"/>
          </a:xfrm>
          <a:prstGeom prst="rect">
            <a:avLst/>
          </a:prstGeom>
          <a:noFill/>
          <a:ln>
            <a:noFill/>
          </a:ln>
        </p:spPr>
      </p:pic>
    </p:spTree>
    <p:extLst>
      <p:ext uri="{BB962C8B-B14F-4D97-AF65-F5344CB8AC3E}">
        <p14:creationId xmlns:p14="http://schemas.microsoft.com/office/powerpoint/2010/main" val="1274615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mbrella tr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7" y="998612"/>
            <a:ext cx="5127504" cy="5611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218" y="3912243"/>
            <a:ext cx="2338086" cy="2862322"/>
          </a:xfrm>
          <a:prstGeom prst="rect">
            <a:avLst/>
          </a:prstGeom>
          <a:noFill/>
        </p:spPr>
        <p:txBody>
          <a:bodyPr wrap="square" rtlCol="0">
            <a:spAutoFit/>
          </a:bodyPr>
          <a:lstStyle/>
          <a:p>
            <a:r>
              <a:rPr lang="en-US" dirty="0"/>
              <a:t>- genderqueer</a:t>
            </a:r>
            <a:br>
              <a:rPr lang="en-US" dirty="0"/>
            </a:br>
            <a:r>
              <a:rPr lang="en-US" dirty="0"/>
              <a:t>- gender non binary</a:t>
            </a:r>
            <a:br>
              <a:rPr lang="en-US" dirty="0"/>
            </a:br>
            <a:r>
              <a:rPr lang="en-US" dirty="0"/>
              <a:t>- cross dresser/       </a:t>
            </a:r>
          </a:p>
          <a:p>
            <a:r>
              <a:rPr lang="en-US" dirty="0"/>
              <a:t>   transvestite</a:t>
            </a:r>
            <a:br>
              <a:rPr lang="en-US" dirty="0"/>
            </a:br>
            <a:r>
              <a:rPr lang="en-US" dirty="0"/>
              <a:t>- </a:t>
            </a:r>
            <a:r>
              <a:rPr lang="en-US" dirty="0" err="1" smtClean="0"/>
              <a:t>bigender</a:t>
            </a:r>
            <a:endParaRPr lang="en-US" dirty="0" smtClean="0"/>
          </a:p>
          <a:p>
            <a:r>
              <a:rPr lang="fr-FR" dirty="0" smtClean="0"/>
              <a:t>-</a:t>
            </a:r>
            <a:r>
              <a:rPr lang="fr-FR" dirty="0"/>
              <a:t> </a:t>
            </a:r>
            <a:r>
              <a:rPr lang="fr-FR" dirty="0" err="1"/>
              <a:t>gender</a:t>
            </a:r>
            <a:r>
              <a:rPr lang="fr-FR" dirty="0"/>
              <a:t> non </a:t>
            </a:r>
            <a:r>
              <a:rPr lang="fr-FR" dirty="0" err="1"/>
              <a:t>conforming</a:t>
            </a:r>
            <a:r>
              <a:rPr lang="fr-FR" dirty="0"/>
              <a:t/>
            </a:r>
            <a:br>
              <a:rPr lang="fr-FR" dirty="0"/>
            </a:br>
            <a:r>
              <a:rPr lang="fr-FR" dirty="0"/>
              <a:t>- </a:t>
            </a:r>
            <a:r>
              <a:rPr lang="fr-FR" dirty="0" err="1"/>
              <a:t>trans</a:t>
            </a:r>
            <a:r>
              <a:rPr lang="fr-FR" dirty="0"/>
              <a:t> </a:t>
            </a:r>
            <a:r>
              <a:rPr lang="fr-FR" dirty="0" err="1" smtClean="0"/>
              <a:t>feminine</a:t>
            </a:r>
            <a:endParaRPr lang="fr-FR" dirty="0"/>
          </a:p>
          <a:p>
            <a:r>
              <a:rPr lang="fr-FR" dirty="0" smtClean="0"/>
              <a:t>-ETC</a:t>
            </a:r>
            <a:endParaRPr lang="fr-FR" dirty="0"/>
          </a:p>
          <a:p>
            <a:pPr algn="ctr"/>
            <a:endParaRPr lang="en-US" dirty="0"/>
          </a:p>
        </p:txBody>
      </p:sp>
      <p:sp>
        <p:nvSpPr>
          <p:cNvPr id="4" name="TextBox 3"/>
          <p:cNvSpPr txBox="1"/>
          <p:nvPr/>
        </p:nvSpPr>
        <p:spPr>
          <a:xfrm>
            <a:off x="2963119" y="3692316"/>
            <a:ext cx="2164466" cy="3416320"/>
          </a:xfrm>
          <a:prstGeom prst="rect">
            <a:avLst/>
          </a:prstGeom>
          <a:noFill/>
        </p:spPr>
        <p:txBody>
          <a:bodyPr wrap="square" rtlCol="0">
            <a:spAutoFit/>
          </a:bodyPr>
          <a:lstStyle/>
          <a:p>
            <a:r>
              <a:rPr lang="en-US" dirty="0"/>
              <a:t> trans man</a:t>
            </a:r>
            <a:br>
              <a:rPr lang="en-US" dirty="0"/>
            </a:br>
            <a:r>
              <a:rPr lang="en-US" dirty="0"/>
              <a:t>- trans woman</a:t>
            </a:r>
            <a:br>
              <a:rPr lang="en-US" dirty="0"/>
            </a:br>
            <a:r>
              <a:rPr lang="en-US" dirty="0"/>
              <a:t>- </a:t>
            </a:r>
            <a:r>
              <a:rPr lang="en-US" dirty="0" err="1"/>
              <a:t>agender</a:t>
            </a:r>
            <a:r>
              <a:rPr lang="en-US" dirty="0"/>
              <a:t/>
            </a:r>
            <a:br>
              <a:rPr lang="en-US" dirty="0"/>
            </a:br>
            <a:r>
              <a:rPr lang="en-US" dirty="0"/>
              <a:t>- gender fluid</a:t>
            </a:r>
            <a:br>
              <a:rPr lang="en-US" dirty="0"/>
            </a:br>
            <a:r>
              <a:rPr lang="en-US" dirty="0"/>
              <a:t>- gender expansive</a:t>
            </a:r>
            <a:br>
              <a:rPr lang="en-US" dirty="0"/>
            </a:br>
            <a:r>
              <a:rPr lang="en-US" dirty="0"/>
              <a:t>- trans masculine</a:t>
            </a:r>
          </a:p>
          <a:p>
            <a:r>
              <a:rPr lang="en-US" dirty="0"/>
              <a:t>May or may not include:</a:t>
            </a:r>
            <a:br>
              <a:rPr lang="en-US" dirty="0"/>
            </a:br>
            <a:r>
              <a:rPr lang="en-US" dirty="0"/>
              <a:t>-drag performers</a:t>
            </a:r>
            <a:br>
              <a:rPr lang="en-US" dirty="0"/>
            </a:br>
            <a:r>
              <a:rPr lang="en-US" dirty="0"/>
              <a:t>-Intersex </a:t>
            </a:r>
            <a:br>
              <a:rPr lang="en-US" dirty="0"/>
            </a:br>
            <a:r>
              <a:rPr lang="en-US" dirty="0"/>
              <a:t>-Two-Spirit </a:t>
            </a:r>
            <a:br>
              <a:rPr lang="en-US" dirty="0"/>
            </a:br>
            <a:endParaRPr lang="en-US" dirty="0"/>
          </a:p>
        </p:txBody>
      </p:sp>
      <p:sp>
        <p:nvSpPr>
          <p:cNvPr id="8" name="TextBox 7"/>
          <p:cNvSpPr txBox="1"/>
          <p:nvPr/>
        </p:nvSpPr>
        <p:spPr>
          <a:xfrm>
            <a:off x="1006957" y="1922604"/>
            <a:ext cx="3553428" cy="923330"/>
          </a:xfrm>
          <a:prstGeom prst="rect">
            <a:avLst/>
          </a:prstGeom>
          <a:noFill/>
        </p:spPr>
        <p:txBody>
          <a:bodyPr wrap="square" rtlCol="0">
            <a:spAutoFit/>
          </a:bodyPr>
          <a:lstStyle/>
          <a:p>
            <a:r>
              <a:rPr lang="en-US" sz="3600" b="1" dirty="0" smtClean="0"/>
              <a:t>TRANS </a:t>
            </a:r>
            <a:r>
              <a:rPr lang="en-US" sz="3200" b="1" dirty="0" smtClean="0"/>
              <a:t>UMBRELLA</a:t>
            </a:r>
          </a:p>
          <a:p>
            <a:endParaRPr lang="en-US" dirty="0"/>
          </a:p>
        </p:txBody>
      </p:sp>
      <p:sp>
        <p:nvSpPr>
          <p:cNvPr id="9" name="Rectangle 8"/>
          <p:cNvSpPr/>
          <p:nvPr/>
        </p:nvSpPr>
        <p:spPr>
          <a:xfrm>
            <a:off x="6516548" y="1463954"/>
            <a:ext cx="2268638" cy="5447645"/>
          </a:xfrm>
          <a:prstGeom prst="rect">
            <a:avLst/>
          </a:prstGeom>
        </p:spPr>
        <p:txBody>
          <a:bodyPr wrap="square">
            <a:spAutoFit/>
          </a:bodyPr>
          <a:lstStyle/>
          <a:p>
            <a:r>
              <a:rPr lang="en-US" sz="2400" u="sng" dirty="0">
                <a:solidFill>
                  <a:srgbClr val="000000"/>
                </a:solidFill>
                <a:latin typeface="Calibri" panose="020F0502020204030204" pitchFamily="34" charset="0"/>
              </a:rPr>
              <a:t>TRANSGENDER:</a:t>
            </a:r>
            <a:r>
              <a:rPr lang="en-US" dirty="0">
                <a:solidFill>
                  <a:srgbClr val="000000"/>
                </a:solidFill>
                <a:latin typeface="Calibri" panose="020F0502020204030204" pitchFamily="34" charset="0"/>
              </a:rPr>
              <a:t/>
            </a:r>
            <a:br>
              <a:rPr lang="en-US"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Umbrella term (adj.) for people whose gender identity and/or gender expression differs from the sex assigned at birth and/or societal expectations thereof.</a:t>
            </a:r>
            <a:endParaRPr lang="en-US" sz="2400" dirty="0"/>
          </a:p>
          <a:p>
            <a:r>
              <a:rPr lang="en-US" dirty="0"/>
              <a:t/>
            </a:r>
            <a:br>
              <a:rPr lang="en-US" dirty="0"/>
            </a:br>
            <a:endParaRPr lang="en-US" dirty="0"/>
          </a:p>
        </p:txBody>
      </p:sp>
      <p:sp>
        <p:nvSpPr>
          <p:cNvPr id="10" name="Rectangle 9"/>
          <p:cNvSpPr/>
          <p:nvPr/>
        </p:nvSpPr>
        <p:spPr>
          <a:xfrm>
            <a:off x="9317623" y="1423679"/>
            <a:ext cx="1794074" cy="5078313"/>
          </a:xfrm>
          <a:prstGeom prst="rect">
            <a:avLst/>
          </a:prstGeom>
        </p:spPr>
        <p:txBody>
          <a:bodyPr wrap="square">
            <a:spAutoFit/>
          </a:bodyPr>
          <a:lstStyle/>
          <a:p>
            <a:r>
              <a:rPr lang="en-US" sz="2400" u="sng" dirty="0">
                <a:solidFill>
                  <a:srgbClr val="000000"/>
                </a:solidFill>
                <a:latin typeface="Calibri" panose="020F0502020204030204" pitchFamily="34" charset="0"/>
              </a:rPr>
              <a:t>CISGENDER:</a:t>
            </a:r>
            <a:r>
              <a:rPr lang="en-US" sz="2000" u="sng" dirty="0">
                <a:solidFill>
                  <a:srgbClr val="000000"/>
                </a:solidFill>
                <a:latin typeface="Calibri" panose="020F0502020204030204" pitchFamily="34" charset="0"/>
              </a:rPr>
              <a:t/>
            </a:r>
            <a:br>
              <a:rPr lang="en-US" sz="2000" u="sng"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“Cis-” = “same as”</a:t>
            </a:r>
            <a:br>
              <a:rPr lang="en-US" sz="2400" dirty="0">
                <a:solidFill>
                  <a:srgbClr val="000000"/>
                </a:solidFill>
                <a:latin typeface="Calibri" panose="020F0502020204030204" pitchFamily="34" charset="0"/>
              </a:rPr>
            </a:br>
            <a:r>
              <a:rPr lang="en-US" sz="2400" dirty="0">
                <a:solidFill>
                  <a:srgbClr val="000000"/>
                </a:solidFill>
                <a:latin typeface="Calibri" panose="020F0502020204030204" pitchFamily="34" charset="0"/>
              </a:rPr>
              <a:t>Term for people whose gender identity is the same as the sex assigned at birth</a:t>
            </a:r>
            <a:r>
              <a:rPr lang="en-US" dirty="0">
                <a:solidFill>
                  <a:srgbClr val="000000"/>
                </a:solidFill>
                <a:latin typeface="Calibri" panose="020F0502020204030204" pitchFamily="34" charset="0"/>
              </a:rPr>
              <a:t>.</a:t>
            </a:r>
            <a:endParaRPr lang="en-US" dirty="0"/>
          </a:p>
          <a:p>
            <a:r>
              <a:rPr lang="en-US" dirty="0"/>
              <a:t/>
            </a:r>
            <a:br>
              <a:rPr lang="en-US" dirty="0"/>
            </a:br>
            <a:endParaRPr lang="en-US" dirty="0"/>
          </a:p>
        </p:txBody>
      </p:sp>
    </p:spTree>
    <p:extLst>
      <p:ext uri="{BB962C8B-B14F-4D97-AF65-F5344CB8AC3E}">
        <p14:creationId xmlns:p14="http://schemas.microsoft.com/office/powerpoint/2010/main" val="39492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7"/>
          <p:cNvSpPr txBox="1">
            <a:spLocks noGrp="1"/>
          </p:cNvSpPr>
          <p:nvPr>
            <p:ph type="title"/>
          </p:nvPr>
        </p:nvSpPr>
        <p:spPr>
          <a:xfrm>
            <a:off x="915467" y="935533"/>
            <a:ext cx="9154800" cy="1143200"/>
          </a:xfrm>
          <a:prstGeom prst="rect">
            <a:avLst/>
          </a:prstGeom>
          <a:noFill/>
          <a:ln>
            <a:noFill/>
          </a:ln>
        </p:spPr>
        <p:txBody>
          <a:bodyPr spcFirstLastPara="1" vert="horz" wrap="square" lIns="0" tIns="0" rIns="0" bIns="0" numCol="1" rtlCol="0" anchor="ctr" anchorCtr="0">
            <a:noAutofit/>
          </a:bodyPr>
          <a:lstStyle/>
          <a:p>
            <a:pPr>
              <a:buClr>
                <a:srgbClr val="FFFFFF"/>
              </a:buClr>
            </a:pPr>
            <a:r>
              <a:rPr lang="en" altLang="en" sz="4800"/>
              <a:t>Definition: </a:t>
            </a:r>
            <a:r>
              <a:rPr lang="en" altLang="en" sz="4800">
                <a:solidFill>
                  <a:srgbClr val="FFB600"/>
                </a:solidFill>
              </a:rPr>
              <a:t>CIS-GENDER</a:t>
            </a:r>
            <a:endParaRPr sz="4800">
              <a:solidFill>
                <a:srgbClr val="FFB600"/>
              </a:solidFill>
            </a:endParaRPr>
          </a:p>
        </p:txBody>
      </p:sp>
      <p:sp>
        <p:nvSpPr>
          <p:cNvPr id="376" name="Google Shape;376;p67"/>
          <p:cNvSpPr txBox="1">
            <a:spLocks noGrp="1"/>
          </p:cNvSpPr>
          <p:nvPr>
            <p:ph type="body" idx="1"/>
          </p:nvPr>
        </p:nvSpPr>
        <p:spPr>
          <a:xfrm>
            <a:off x="1229333" y="2514601"/>
            <a:ext cx="9154800" cy="3154800"/>
          </a:xfrm>
          <a:prstGeom prst="rect">
            <a:avLst/>
          </a:prstGeom>
          <a:noFill/>
          <a:ln>
            <a:noFill/>
          </a:ln>
        </p:spPr>
        <p:txBody>
          <a:bodyPr spcFirstLastPara="1" vert="horz" wrap="square" lIns="0" tIns="0" rIns="0" bIns="0" numCol="1" rtlCol="0" anchor="ctr" anchorCtr="0">
            <a:noAutofit/>
          </a:bodyPr>
          <a:lstStyle/>
          <a:p>
            <a:pPr marL="389457" indent="-355591">
              <a:spcBef>
                <a:spcPts val="0"/>
              </a:spcBef>
              <a:buClr>
                <a:srgbClr val="000000"/>
              </a:buClr>
              <a:buFont typeface="Raleway"/>
              <a:buChar char="•"/>
            </a:pPr>
            <a:r>
              <a:rPr lang="en" altLang="en" b="1" i="0" u="none" strike="noStrike" cap="none">
                <a:solidFill>
                  <a:srgbClr val="2F2D78"/>
                </a:solidFill>
                <a:latin typeface="Raleway"/>
                <a:ea typeface="Raleway"/>
                <a:cs typeface="Raleway"/>
                <a:sym typeface="Raleway"/>
              </a:rPr>
              <a:t>Cisgender</a:t>
            </a:r>
            <a:r>
              <a:rPr lang="en" altLang="en" i="0" u="none" strike="noStrike" cap="none">
                <a:latin typeface="Raleway"/>
                <a:ea typeface="Raleway"/>
                <a:cs typeface="Raleway"/>
                <a:sym typeface="Raleway"/>
              </a:rPr>
              <a:t> is a </a:t>
            </a:r>
            <a:r>
              <a:rPr lang="en" altLang="en" b="1" i="0" u="none" strike="noStrike" cap="none">
                <a:solidFill>
                  <a:srgbClr val="0B0080"/>
                </a:solidFill>
                <a:latin typeface="Raleway"/>
                <a:ea typeface="Raleway"/>
                <a:cs typeface="Raleway"/>
                <a:sym typeface="Raleway"/>
              </a:rPr>
              <a:t>complementary concept</a:t>
            </a:r>
            <a:r>
              <a:rPr lang="en" altLang="en" i="0" u="none" strike="noStrike" cap="none">
                <a:latin typeface="Raleway"/>
                <a:ea typeface="Raleway"/>
                <a:cs typeface="Raleway"/>
                <a:sym typeface="Raleway"/>
              </a:rPr>
              <a:t> to “transgender” and is used instead of “non-transgender”</a:t>
            </a:r>
            <a:endParaRPr>
              <a:latin typeface="Raleway"/>
              <a:ea typeface="Raleway"/>
              <a:cs typeface="Raleway"/>
              <a:sym typeface="Raleway"/>
            </a:endParaRPr>
          </a:p>
          <a:p>
            <a:pPr marL="389457" indent="-355591">
              <a:spcBef>
                <a:spcPts val="3600"/>
              </a:spcBef>
              <a:buClr>
                <a:srgbClr val="000000"/>
              </a:buClr>
              <a:buFont typeface="Raleway"/>
              <a:buChar char="•"/>
            </a:pPr>
            <a:r>
              <a:rPr lang="en" altLang="en" b="1" i="0" u="none" strike="noStrike" cap="none">
                <a:solidFill>
                  <a:srgbClr val="2F2D78"/>
                </a:solidFill>
                <a:latin typeface="Raleway"/>
                <a:ea typeface="Raleway"/>
                <a:cs typeface="Raleway"/>
                <a:sym typeface="Raleway"/>
              </a:rPr>
              <a:t>Cisgender</a:t>
            </a:r>
            <a:r>
              <a:rPr lang="en" altLang="en" i="0" u="none" strike="noStrike" cap="none">
                <a:latin typeface="Raleway"/>
                <a:ea typeface="Raleway"/>
                <a:cs typeface="Raleway"/>
                <a:sym typeface="Raleway"/>
              </a:rPr>
              <a:t> refers to individuals whose </a:t>
            </a:r>
            <a:r>
              <a:rPr lang="en" altLang="en" b="1" i="0" u="none" strike="noStrike" cap="none">
                <a:solidFill>
                  <a:srgbClr val="2F2D78"/>
                </a:solidFill>
                <a:latin typeface="Raleway"/>
                <a:ea typeface="Raleway"/>
                <a:cs typeface="Raleway"/>
                <a:sym typeface="Raleway"/>
              </a:rPr>
              <a:t>gender identity matches their sex</a:t>
            </a:r>
            <a:r>
              <a:rPr lang="en" altLang="en" i="0" u="none" strike="noStrike" cap="none">
                <a:latin typeface="Raleway"/>
                <a:ea typeface="Raleway"/>
                <a:cs typeface="Raleway"/>
                <a:sym typeface="Raleway"/>
              </a:rPr>
              <a:t> assigned at birth  </a:t>
            </a:r>
            <a:endParaRPr>
              <a:latin typeface="Raleway"/>
              <a:ea typeface="Raleway"/>
              <a:cs typeface="Raleway"/>
              <a:sym typeface="Raleway"/>
            </a:endParaRPr>
          </a:p>
        </p:txBody>
      </p:sp>
      <p:sp>
        <p:nvSpPr>
          <p:cNvPr id="377" name="Google Shape;377;p67"/>
          <p:cNvSpPr txBox="1"/>
          <p:nvPr/>
        </p:nvSpPr>
        <p:spPr>
          <a:xfrm>
            <a:off x="11072813" y="6404711"/>
            <a:ext cx="1119188" cy="299360"/>
          </a:xfrm>
          <a:prstGeom prst="rect">
            <a:avLst/>
          </a:prstGeom>
          <a:noFill/>
          <a:ln>
            <a:noFill/>
          </a:ln>
        </p:spPr>
        <p:txBody>
          <a:bodyPr spcFirstLastPara="1" wrap="square" lIns="43667" tIns="43667" rIns="43667" bIns="43667" numCol="1" anchor="ctr" anchorCtr="0">
            <a:noAutofit/>
          </a:bodyPr>
          <a:lstStyle/>
          <a:p>
            <a:pPr algn="ctr">
              <a:buClr>
                <a:srgbClr val="FFFFFF"/>
              </a:buClr>
            </a:pPr>
            <a:r>
              <a:rPr lang="en" altLang="en" sz="1867">
                <a:solidFill>
                  <a:srgbClr val="FFFFFF"/>
                </a:solidFill>
                <a:latin typeface="Helvetica Neue"/>
                <a:ea typeface="Helvetica Neue"/>
                <a:cs typeface="Helvetica Neue"/>
                <a:sym typeface="Helvetica Neue"/>
              </a:rPr>
              <a:t>10</a:t>
            </a:r>
            <a:endParaRPr sz="1200"/>
          </a:p>
        </p:txBody>
      </p:sp>
      <p:grpSp>
        <p:nvGrpSpPr>
          <p:cNvPr id="378" name="Google Shape;378;p67"/>
          <p:cNvGrpSpPr/>
          <p:nvPr/>
        </p:nvGrpSpPr>
        <p:grpSpPr>
          <a:xfrm>
            <a:off x="11073468" y="403041"/>
            <a:ext cx="594365" cy="1110504"/>
            <a:chOff x="3386850" y="2264625"/>
            <a:chExt cx="203950" cy="509250"/>
          </a:xfrm>
        </p:grpSpPr>
        <p:sp>
          <p:nvSpPr>
            <p:cNvPr id="379" name="Google Shape;379;p67"/>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80" name="Google Shape;380;p67"/>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1271580157"/>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8"/>
          <p:cNvPicPr preferRelativeResize="0"/>
          <p:nvPr/>
        </p:nvPicPr>
        <p:blipFill rotWithShape="1">
          <a:blip r:embed="rId3">
            <a:alphaModFix/>
          </a:blip>
          <a:srcRect/>
          <a:stretch/>
        </p:blipFill>
        <p:spPr>
          <a:xfrm>
            <a:off x="963272" y="1014754"/>
            <a:ext cx="10109541" cy="5389957"/>
          </a:xfrm>
          <a:prstGeom prst="rect">
            <a:avLst/>
          </a:prstGeom>
          <a:noFill/>
          <a:ln>
            <a:noFill/>
          </a:ln>
        </p:spPr>
      </p:pic>
      <p:sp>
        <p:nvSpPr>
          <p:cNvPr id="386" name="Google Shape;386;p68"/>
          <p:cNvSpPr txBox="1"/>
          <p:nvPr/>
        </p:nvSpPr>
        <p:spPr>
          <a:xfrm>
            <a:off x="11072813" y="6404711"/>
            <a:ext cx="1119188" cy="299360"/>
          </a:xfrm>
          <a:prstGeom prst="rect">
            <a:avLst/>
          </a:prstGeom>
          <a:noFill/>
          <a:ln>
            <a:noFill/>
          </a:ln>
        </p:spPr>
        <p:txBody>
          <a:bodyPr spcFirstLastPara="1" wrap="square" lIns="43667" tIns="43667" rIns="43667" bIns="43667" numCol="1" anchor="ctr" anchorCtr="0">
            <a:noAutofit/>
          </a:bodyPr>
          <a:lstStyle/>
          <a:p>
            <a:pPr algn="ctr">
              <a:buClr>
                <a:schemeClr val="dk1"/>
              </a:buClr>
            </a:pPr>
            <a:r>
              <a:rPr lang="en" altLang="en" sz="1867">
                <a:solidFill>
                  <a:schemeClr val="dk1"/>
                </a:solidFill>
                <a:latin typeface="Helvetica Neue"/>
                <a:ea typeface="Helvetica Neue"/>
                <a:cs typeface="Helvetica Neue"/>
                <a:sym typeface="Helvetica Neue"/>
              </a:rPr>
              <a:t>11</a:t>
            </a:r>
            <a:endParaRPr sz="1200"/>
          </a:p>
        </p:txBody>
      </p:sp>
    </p:spTree>
    <p:extLst>
      <p:ext uri="{BB962C8B-B14F-4D97-AF65-F5344CB8AC3E}">
        <p14:creationId xmlns:p14="http://schemas.microsoft.com/office/powerpoint/2010/main" val="1048701077"/>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8"/>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numCol="1" rtlCol="0" anchor="ctr" anchorCtr="0">
            <a:noAutofit/>
          </a:bodyPr>
          <a:lstStyle/>
          <a:p>
            <a:r>
              <a:rPr lang="en" altLang="en"/>
              <a:t>Sexual Orientation</a:t>
            </a:r>
            <a:endParaRPr/>
          </a:p>
        </p:txBody>
      </p:sp>
      <p:sp>
        <p:nvSpPr>
          <p:cNvPr id="285" name="Google Shape;285;p5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numCol="1" rtlCol="0" anchor="ctr" anchorCtr="0">
            <a:noAutofit/>
          </a:bodyPr>
          <a:lstStyle/>
          <a:p>
            <a:fld id="{00000000-1234-1234-1234-123412341234}" type="slidenum">
              <a:rPr lang="en" altLang="en"/>
              <a:pPr/>
              <a:t>24</a:t>
            </a:fld>
            <a:endParaRPr/>
          </a:p>
        </p:txBody>
      </p:sp>
      <p:grpSp>
        <p:nvGrpSpPr>
          <p:cNvPr id="286" name="Google Shape;286;p58"/>
          <p:cNvGrpSpPr/>
          <p:nvPr/>
        </p:nvGrpSpPr>
        <p:grpSpPr>
          <a:xfrm>
            <a:off x="11073468" y="403041"/>
            <a:ext cx="594365" cy="1110504"/>
            <a:chOff x="3386850" y="2264625"/>
            <a:chExt cx="203950" cy="509250"/>
          </a:xfrm>
        </p:grpSpPr>
        <p:sp>
          <p:nvSpPr>
            <p:cNvPr id="287" name="Google Shape;287;p58"/>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288" name="Google Shape;288;p58"/>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724720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9"/>
          <p:cNvSpPr txBox="1">
            <a:spLocks noGrp="1"/>
          </p:cNvSpPr>
          <p:nvPr>
            <p:ph type="title"/>
          </p:nvPr>
        </p:nvSpPr>
        <p:spPr>
          <a:xfrm>
            <a:off x="1024100" y="1075333"/>
            <a:ext cx="10643600" cy="1143200"/>
          </a:xfrm>
          <a:prstGeom prst="rect">
            <a:avLst/>
          </a:prstGeom>
          <a:noFill/>
          <a:ln>
            <a:noFill/>
          </a:ln>
        </p:spPr>
        <p:txBody>
          <a:bodyPr spcFirstLastPara="1" vert="horz" wrap="square" lIns="0" tIns="0" rIns="0" bIns="0" numCol="1" rtlCol="0" anchor="ctr" anchorCtr="0">
            <a:noAutofit/>
          </a:bodyPr>
          <a:lstStyle/>
          <a:p>
            <a:pPr>
              <a:buClr>
                <a:srgbClr val="FFFFFF"/>
              </a:buClr>
            </a:pPr>
            <a:r>
              <a:rPr lang="en" altLang="en" sz="4800"/>
              <a:t>Definition: </a:t>
            </a:r>
            <a:r>
              <a:rPr lang="en" altLang="en" sz="4800">
                <a:solidFill>
                  <a:srgbClr val="FFB600"/>
                </a:solidFill>
              </a:rPr>
              <a:t>SEXUAL ORIENTATION</a:t>
            </a:r>
            <a:endParaRPr sz="4800">
              <a:solidFill>
                <a:srgbClr val="FFB600"/>
              </a:solidFill>
            </a:endParaRPr>
          </a:p>
        </p:txBody>
      </p:sp>
      <p:sp>
        <p:nvSpPr>
          <p:cNvPr id="294" name="Google Shape;294;p59"/>
          <p:cNvSpPr txBox="1">
            <a:spLocks noGrp="1"/>
          </p:cNvSpPr>
          <p:nvPr>
            <p:ph type="body" idx="1"/>
          </p:nvPr>
        </p:nvSpPr>
        <p:spPr>
          <a:xfrm>
            <a:off x="1518600" y="2761975"/>
            <a:ext cx="9154800" cy="3154800"/>
          </a:xfrm>
          <a:prstGeom prst="rect">
            <a:avLst/>
          </a:prstGeom>
          <a:noFill/>
          <a:ln>
            <a:noFill/>
          </a:ln>
        </p:spPr>
        <p:txBody>
          <a:bodyPr spcFirstLastPara="1" vert="horz" wrap="square" lIns="0" tIns="0" rIns="0" bIns="0" numCol="1" rtlCol="0" anchor="ctr" anchorCtr="0">
            <a:noAutofit/>
          </a:bodyPr>
          <a:lstStyle/>
          <a:p>
            <a:pPr marL="0" indent="0">
              <a:spcBef>
                <a:spcPts val="0"/>
              </a:spcBef>
              <a:buClr>
                <a:schemeClr val="dk1"/>
              </a:buClr>
              <a:buSzPts val="1100"/>
              <a:buNone/>
            </a:pPr>
            <a:r>
              <a:rPr lang="en" altLang="en" sz="4000">
                <a:solidFill>
                  <a:schemeClr val="dk1"/>
                </a:solidFill>
                <a:latin typeface="Raleway"/>
                <a:ea typeface="Raleway"/>
                <a:cs typeface="Raleway"/>
                <a:sym typeface="Raleway"/>
              </a:rPr>
              <a:t>Your primary </a:t>
            </a:r>
            <a:r>
              <a:rPr lang="en" altLang="en" sz="4000" b="1">
                <a:solidFill>
                  <a:srgbClr val="2F2D78"/>
                </a:solidFill>
                <a:latin typeface="Raleway"/>
                <a:ea typeface="Raleway"/>
                <a:cs typeface="Raleway"/>
                <a:sym typeface="Raleway"/>
              </a:rPr>
              <a:t>physical</a:t>
            </a:r>
            <a:r>
              <a:rPr lang="en" altLang="en" sz="4000">
                <a:solidFill>
                  <a:schemeClr val="dk1"/>
                </a:solidFill>
                <a:latin typeface="Raleway"/>
                <a:ea typeface="Raleway"/>
                <a:cs typeface="Raleway"/>
                <a:sym typeface="Raleway"/>
              </a:rPr>
              <a:t>, </a:t>
            </a:r>
            <a:r>
              <a:rPr lang="en" altLang="en" sz="4000" b="1">
                <a:solidFill>
                  <a:srgbClr val="2F2D78"/>
                </a:solidFill>
                <a:latin typeface="Raleway"/>
                <a:ea typeface="Raleway"/>
                <a:cs typeface="Raleway"/>
                <a:sym typeface="Raleway"/>
              </a:rPr>
              <a:t>romantic</a:t>
            </a:r>
            <a:r>
              <a:rPr lang="en" altLang="en" sz="4000">
                <a:solidFill>
                  <a:schemeClr val="dk1"/>
                </a:solidFill>
                <a:latin typeface="Raleway"/>
                <a:ea typeface="Raleway"/>
                <a:cs typeface="Raleway"/>
                <a:sym typeface="Raleway"/>
              </a:rPr>
              <a:t>, and/or </a:t>
            </a:r>
            <a:r>
              <a:rPr lang="en" altLang="en" sz="4000" b="1">
                <a:solidFill>
                  <a:srgbClr val="2F2D78"/>
                </a:solidFill>
                <a:latin typeface="Raleway"/>
                <a:ea typeface="Raleway"/>
                <a:cs typeface="Raleway"/>
                <a:sym typeface="Raleway"/>
              </a:rPr>
              <a:t>emotional attraction</a:t>
            </a:r>
            <a:r>
              <a:rPr lang="en" altLang="en" sz="4000">
                <a:solidFill>
                  <a:schemeClr val="dk1"/>
                </a:solidFill>
                <a:latin typeface="Raleway"/>
                <a:ea typeface="Raleway"/>
                <a:cs typeface="Raleway"/>
                <a:sym typeface="Raleway"/>
              </a:rPr>
              <a:t> to other people</a:t>
            </a:r>
            <a:endParaRPr sz="4000">
              <a:solidFill>
                <a:schemeClr val="dk1"/>
              </a:solidFill>
              <a:latin typeface="Raleway"/>
              <a:ea typeface="Raleway"/>
              <a:cs typeface="Raleway"/>
              <a:sym typeface="Raleway"/>
            </a:endParaRPr>
          </a:p>
          <a:p>
            <a:pPr marL="389457" indent="-389457">
              <a:spcBef>
                <a:spcPts val="0"/>
              </a:spcBef>
              <a:buClr>
                <a:srgbClr val="FFFFFF"/>
              </a:buClr>
              <a:buNone/>
            </a:pPr>
            <a:endParaRPr sz="3200">
              <a:solidFill>
                <a:srgbClr val="FFFFFF"/>
              </a:solidFill>
              <a:latin typeface="Raleway"/>
              <a:ea typeface="Raleway"/>
              <a:cs typeface="Raleway"/>
              <a:sym typeface="Raleway"/>
            </a:endParaRPr>
          </a:p>
        </p:txBody>
      </p:sp>
      <p:sp>
        <p:nvSpPr>
          <p:cNvPr id="295" name="Google Shape;295;p59"/>
          <p:cNvSpPr txBox="1"/>
          <p:nvPr/>
        </p:nvSpPr>
        <p:spPr>
          <a:xfrm rot="10800000">
            <a:off x="12192100" y="6371793"/>
            <a:ext cx="229600" cy="492400"/>
          </a:xfrm>
          <a:prstGeom prst="rect">
            <a:avLst/>
          </a:prstGeom>
          <a:noFill/>
          <a:ln>
            <a:noFill/>
          </a:ln>
        </p:spPr>
        <p:txBody>
          <a:bodyPr spcFirstLastPara="1" wrap="square" lIns="43667" tIns="43667" rIns="43667" bIns="43667" numCol="1" anchor="ctr" anchorCtr="0">
            <a:noAutofit/>
          </a:bodyPr>
          <a:lstStyle/>
          <a:p>
            <a:pPr algn="ctr">
              <a:buClr>
                <a:srgbClr val="FFFFFF"/>
              </a:buClr>
            </a:pPr>
            <a:r>
              <a:rPr lang="en" altLang="en" sz="1867">
                <a:solidFill>
                  <a:srgbClr val="FFFFFF"/>
                </a:solidFill>
                <a:latin typeface="Helvetica Neue"/>
                <a:ea typeface="Helvetica Neue"/>
                <a:cs typeface="Helvetica Neue"/>
                <a:sym typeface="Helvetica Neue"/>
              </a:rPr>
              <a:t>7</a:t>
            </a:r>
            <a:endParaRPr sz="1200"/>
          </a:p>
        </p:txBody>
      </p:sp>
      <p:grpSp>
        <p:nvGrpSpPr>
          <p:cNvPr id="296" name="Google Shape;296;p59"/>
          <p:cNvGrpSpPr/>
          <p:nvPr/>
        </p:nvGrpSpPr>
        <p:grpSpPr>
          <a:xfrm>
            <a:off x="11073468" y="403041"/>
            <a:ext cx="594365" cy="1110504"/>
            <a:chOff x="3386850" y="2264625"/>
            <a:chExt cx="203950" cy="509250"/>
          </a:xfrm>
        </p:grpSpPr>
        <p:sp>
          <p:nvSpPr>
            <p:cNvPr id="297" name="Google Shape;297;p59"/>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298" name="Google Shape;298;p59"/>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85708030"/>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60"/>
          <p:cNvSpPr txBox="1">
            <a:spLocks noGrp="1"/>
          </p:cNvSpPr>
          <p:nvPr>
            <p:ph type="title"/>
          </p:nvPr>
        </p:nvSpPr>
        <p:spPr>
          <a:xfrm>
            <a:off x="1229333" y="1189033"/>
            <a:ext cx="9154800" cy="1143200"/>
          </a:xfrm>
          <a:prstGeom prst="rect">
            <a:avLst/>
          </a:prstGeom>
        </p:spPr>
        <p:txBody>
          <a:bodyPr spcFirstLastPara="1" vert="horz" wrap="square" lIns="121900" tIns="121900" rIns="121900" bIns="121900" numCol="1" rtlCol="0" anchor="t" anchorCtr="0">
            <a:noAutofit/>
          </a:bodyPr>
          <a:lstStyle/>
          <a:p>
            <a:r>
              <a:rPr lang="en" altLang="en" sz="4800"/>
              <a:t>Sexual Orientations</a:t>
            </a:r>
            <a:endParaRPr sz="4800"/>
          </a:p>
        </p:txBody>
      </p:sp>
      <p:sp>
        <p:nvSpPr>
          <p:cNvPr id="304" name="Google Shape;304;p60"/>
          <p:cNvSpPr txBox="1">
            <a:spLocks noGrp="1"/>
          </p:cNvSpPr>
          <p:nvPr>
            <p:ph type="body" idx="1"/>
          </p:nvPr>
        </p:nvSpPr>
        <p:spPr>
          <a:xfrm>
            <a:off x="1227000" y="2060567"/>
            <a:ext cx="9738000" cy="3154800"/>
          </a:xfrm>
          <a:prstGeom prst="rect">
            <a:avLst/>
          </a:prstGeom>
        </p:spPr>
        <p:txBody>
          <a:bodyPr spcFirstLastPara="1" vert="horz" wrap="square" lIns="121900" tIns="121900" rIns="121900" bIns="121900" numCol="1" rtlCol="0" anchor="t" anchorCtr="0">
            <a:noAutofit/>
          </a:bodyPr>
          <a:lstStyle/>
          <a:p>
            <a:pPr marL="0" indent="0" algn="ctr">
              <a:buNone/>
            </a:pPr>
            <a:r>
              <a:rPr lang="en" altLang="en" sz="3200" b="1" dirty="0">
                <a:solidFill>
                  <a:srgbClr val="2F2D78"/>
                </a:solidFill>
                <a:latin typeface="Raleway"/>
                <a:ea typeface="Raleway"/>
                <a:cs typeface="Raleway"/>
                <a:sym typeface="Raleway"/>
              </a:rPr>
              <a:t>Straight or Heterosexual</a:t>
            </a:r>
            <a:endParaRPr sz="3200" b="1" dirty="0">
              <a:solidFill>
                <a:srgbClr val="2F2D78"/>
              </a:solidFill>
              <a:latin typeface="Raleway"/>
              <a:ea typeface="Raleway"/>
              <a:cs typeface="Raleway"/>
              <a:sym typeface="Raleway"/>
            </a:endParaRPr>
          </a:p>
          <a:p>
            <a:pPr marL="0" indent="0" algn="ctr">
              <a:buNone/>
            </a:pPr>
            <a:r>
              <a:rPr lang="en" altLang="en" sz="3200" b="1" dirty="0">
                <a:solidFill>
                  <a:srgbClr val="2F2D78"/>
                </a:solidFill>
                <a:latin typeface="Raleway"/>
                <a:ea typeface="Raleway"/>
                <a:cs typeface="Raleway"/>
                <a:sym typeface="Raleway"/>
              </a:rPr>
              <a:t>Lesbian</a:t>
            </a:r>
            <a:endParaRPr sz="3200" b="1" dirty="0">
              <a:solidFill>
                <a:srgbClr val="2F2D78"/>
              </a:solidFill>
              <a:latin typeface="Raleway"/>
              <a:ea typeface="Raleway"/>
              <a:cs typeface="Raleway"/>
              <a:sym typeface="Raleway"/>
            </a:endParaRPr>
          </a:p>
          <a:p>
            <a:pPr marL="0" indent="0" algn="ctr">
              <a:buNone/>
            </a:pPr>
            <a:r>
              <a:rPr lang="en" altLang="en" sz="3200" b="1" dirty="0">
                <a:solidFill>
                  <a:srgbClr val="2F2D78"/>
                </a:solidFill>
                <a:latin typeface="Raleway"/>
                <a:ea typeface="Raleway"/>
                <a:cs typeface="Raleway"/>
                <a:sym typeface="Raleway"/>
              </a:rPr>
              <a:t>Gay</a:t>
            </a:r>
            <a:endParaRPr sz="3200" b="1" dirty="0">
              <a:solidFill>
                <a:srgbClr val="2F2D78"/>
              </a:solidFill>
              <a:latin typeface="Raleway"/>
              <a:ea typeface="Raleway"/>
              <a:cs typeface="Raleway"/>
              <a:sym typeface="Raleway"/>
            </a:endParaRPr>
          </a:p>
          <a:p>
            <a:pPr marL="0" indent="0" algn="ctr">
              <a:buNone/>
            </a:pPr>
            <a:r>
              <a:rPr lang="en" altLang="en" sz="3200" b="1" dirty="0">
                <a:solidFill>
                  <a:srgbClr val="2F2D78"/>
                </a:solidFill>
                <a:latin typeface="Raleway"/>
                <a:ea typeface="Raleway"/>
                <a:cs typeface="Raleway"/>
                <a:sym typeface="Raleway"/>
              </a:rPr>
              <a:t>Bisexual</a:t>
            </a:r>
            <a:endParaRPr sz="3200" b="1" dirty="0">
              <a:solidFill>
                <a:srgbClr val="2F2D78"/>
              </a:solidFill>
              <a:latin typeface="Raleway"/>
              <a:ea typeface="Raleway"/>
              <a:cs typeface="Raleway"/>
              <a:sym typeface="Raleway"/>
            </a:endParaRPr>
          </a:p>
          <a:p>
            <a:pPr marL="0" indent="0" algn="ctr">
              <a:buNone/>
            </a:pPr>
            <a:r>
              <a:rPr lang="en" altLang="en" sz="3200" dirty="0"/>
              <a:t>...</a:t>
            </a:r>
            <a:endParaRPr sz="3200" dirty="0"/>
          </a:p>
          <a:p>
            <a:pPr marL="0" indent="0">
              <a:buNone/>
            </a:pPr>
            <a:r>
              <a:rPr lang="en" altLang="en" sz="3200" dirty="0"/>
              <a:t>      </a:t>
            </a:r>
            <a:r>
              <a:rPr lang="en" altLang="en" sz="3200" strike="sngStrike" dirty="0"/>
              <a:t>Sexual Preference </a:t>
            </a:r>
            <a:r>
              <a:rPr lang="en" altLang="en" sz="3200" dirty="0"/>
              <a:t> </a:t>
            </a:r>
            <a:r>
              <a:rPr lang="en" altLang="en" sz="3200" strike="sngStrike" dirty="0"/>
              <a:t>Homosexual</a:t>
            </a:r>
            <a:r>
              <a:rPr lang="en" altLang="en" sz="3200" dirty="0"/>
              <a:t>  </a:t>
            </a:r>
            <a:r>
              <a:rPr lang="en" altLang="en" sz="3200" strike="sngStrike" dirty="0"/>
              <a:t>Queer	</a:t>
            </a:r>
            <a:endParaRPr sz="3200" strike="sngStrike" dirty="0"/>
          </a:p>
        </p:txBody>
      </p:sp>
      <p:sp>
        <p:nvSpPr>
          <p:cNvPr id="305" name="Google Shape;305;p60"/>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numCol="1" rtlCol="0" anchor="ctr" anchorCtr="0">
            <a:noAutofit/>
          </a:bodyPr>
          <a:lstStyle/>
          <a:p>
            <a:fld id="{00000000-1234-1234-1234-123412341234}" type="slidenum">
              <a:rPr lang="en" altLang="en"/>
              <a:pPr/>
              <a:t>26</a:t>
            </a:fld>
            <a:endParaRPr/>
          </a:p>
        </p:txBody>
      </p:sp>
      <p:grpSp>
        <p:nvGrpSpPr>
          <p:cNvPr id="306" name="Google Shape;306;p60"/>
          <p:cNvGrpSpPr/>
          <p:nvPr/>
        </p:nvGrpSpPr>
        <p:grpSpPr>
          <a:xfrm>
            <a:off x="11073468" y="403041"/>
            <a:ext cx="594365" cy="1110504"/>
            <a:chOff x="3386850" y="2264625"/>
            <a:chExt cx="203950" cy="509250"/>
          </a:xfrm>
        </p:grpSpPr>
        <p:sp>
          <p:nvSpPr>
            <p:cNvPr id="307" name="Google Shape;307;p60"/>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308" name="Google Shape;308;p60"/>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
        <p:nvSpPr>
          <p:cNvPr id="309" name="Google Shape;309;p60"/>
          <p:cNvSpPr txBox="1"/>
          <p:nvPr/>
        </p:nvSpPr>
        <p:spPr>
          <a:xfrm>
            <a:off x="1816933" y="5124500"/>
            <a:ext cx="7979600" cy="650000"/>
          </a:xfrm>
          <a:prstGeom prst="rect">
            <a:avLst/>
          </a:prstGeom>
          <a:solidFill>
            <a:srgbClr val="FFFFFF"/>
          </a:solidFill>
          <a:ln>
            <a:noFill/>
          </a:ln>
        </p:spPr>
        <p:txBody>
          <a:bodyPr spcFirstLastPara="1" wrap="square" lIns="121900" tIns="121900" rIns="121900" bIns="121900" numCol="1" anchor="t" anchorCtr="0">
            <a:noAutofit/>
          </a:bodyPr>
          <a:lstStyle/>
          <a:p>
            <a:pPr>
              <a:spcBef>
                <a:spcPts val="800"/>
              </a:spcBef>
            </a:pPr>
            <a:r>
              <a:rPr lang="en" altLang="en" sz="3200" strike="sngStrike">
                <a:solidFill>
                  <a:schemeClr val="dk2"/>
                </a:solidFill>
                <a:latin typeface="Raleway Light"/>
                <a:ea typeface="Raleway Light"/>
                <a:cs typeface="Raleway Light"/>
                <a:sym typeface="Raleway Light"/>
              </a:rPr>
              <a:t>Sexual Preference</a:t>
            </a:r>
            <a:r>
              <a:rPr lang="en" altLang="en" sz="3200">
                <a:solidFill>
                  <a:schemeClr val="dk2"/>
                </a:solidFill>
                <a:latin typeface="Raleway Light"/>
                <a:ea typeface="Raleway Light"/>
                <a:cs typeface="Raleway Light"/>
                <a:sym typeface="Raleway Light"/>
              </a:rPr>
              <a:t>               </a:t>
            </a:r>
            <a:r>
              <a:rPr lang="en" altLang="en" sz="3200" strike="sngStrike">
                <a:solidFill>
                  <a:schemeClr val="dk2"/>
                </a:solidFill>
                <a:latin typeface="Raleway Light"/>
                <a:ea typeface="Raleway Light"/>
                <a:cs typeface="Raleway Light"/>
                <a:sym typeface="Raleway Light"/>
              </a:rPr>
              <a:t> Homosexual</a:t>
            </a:r>
            <a:r>
              <a:rPr lang="en" altLang="en" sz="3200">
                <a:solidFill>
                  <a:schemeClr val="dk2"/>
                </a:solidFill>
                <a:latin typeface="Raleway Light"/>
                <a:ea typeface="Raleway Light"/>
                <a:cs typeface="Raleway Light"/>
                <a:sym typeface="Raleway Light"/>
              </a:rPr>
              <a:t>	</a:t>
            </a:r>
            <a:endParaRPr sz="2400"/>
          </a:p>
        </p:txBody>
      </p:sp>
      <p:sp>
        <p:nvSpPr>
          <p:cNvPr id="310" name="Google Shape;310;p60"/>
          <p:cNvSpPr txBox="1"/>
          <p:nvPr/>
        </p:nvSpPr>
        <p:spPr>
          <a:xfrm>
            <a:off x="1841667" y="5124500"/>
            <a:ext cx="7979600" cy="650000"/>
          </a:xfrm>
          <a:prstGeom prst="rect">
            <a:avLst/>
          </a:prstGeom>
          <a:solidFill>
            <a:srgbClr val="FFFFFF"/>
          </a:solidFill>
          <a:ln>
            <a:noFill/>
          </a:ln>
        </p:spPr>
        <p:txBody>
          <a:bodyPr spcFirstLastPara="1" wrap="square" lIns="121900" tIns="121900" rIns="121900" bIns="121900" numCol="1" anchor="t" anchorCtr="0">
            <a:noAutofit/>
          </a:bodyPr>
          <a:lstStyle/>
          <a:p>
            <a:pPr>
              <a:spcBef>
                <a:spcPts val="800"/>
              </a:spcBef>
            </a:pPr>
            <a:r>
              <a:rPr lang="en" altLang="en" sz="3200" dirty="0">
                <a:solidFill>
                  <a:schemeClr val="dk2"/>
                </a:solidFill>
                <a:latin typeface="Raleway Light"/>
                <a:ea typeface="Raleway Light"/>
                <a:cs typeface="Raleway Light"/>
                <a:sym typeface="Raleway Light"/>
              </a:rPr>
              <a:t>Sexual Preference                Homosexual	</a:t>
            </a:r>
            <a:endParaRPr sz="2400" dirty="0"/>
          </a:p>
        </p:txBody>
      </p:sp>
    </p:spTree>
    <p:extLst>
      <p:ext uri="{BB962C8B-B14F-4D97-AF65-F5344CB8AC3E}">
        <p14:creationId xmlns:p14="http://schemas.microsoft.com/office/powerpoint/2010/main" val="55549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A1aWTdaHqPKic3u136vuJi9Hry7fXOo1oprLtcQZzO3vQnORa9CCV-rJjC0XR3pt-zSBUcouiPoIq_PH80Fa3AHVurdpbsi64DdCTmZQAGxpddWLwYPpgigg3jgOHFg6TVEeipsc2zs5Cg0B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177" y="911343"/>
            <a:ext cx="7188501" cy="555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71"/>
          <p:cNvSpPr txBox="1">
            <a:spLocks noGrp="1"/>
          </p:cNvSpPr>
          <p:nvPr>
            <p:ph type="title" idx="4294967295"/>
          </p:nvPr>
        </p:nvSpPr>
        <p:spPr>
          <a:xfrm>
            <a:off x="982817" y="1516700"/>
            <a:ext cx="10871200" cy="990400"/>
          </a:xfrm>
          <a:prstGeom prst="rect">
            <a:avLst/>
          </a:prstGeom>
          <a:noFill/>
          <a:ln>
            <a:noFill/>
          </a:ln>
        </p:spPr>
        <p:txBody>
          <a:bodyPr spcFirstLastPara="1" vert="horz" wrap="square" lIns="60933" tIns="60933" rIns="60933" bIns="60933" numCol="1" rtlCol="0" anchor="ctr" anchorCtr="0">
            <a:noAutofit/>
          </a:bodyPr>
          <a:lstStyle/>
          <a:p>
            <a:pPr algn="ctr">
              <a:spcBef>
                <a:spcPts val="0"/>
              </a:spcBef>
            </a:pPr>
            <a:r>
              <a:rPr lang="en" altLang="en" sz="4800"/>
              <a:t>Who has a Sexual Orientation &amp; Gender Identity?</a:t>
            </a:r>
            <a:endParaRPr sz="4800"/>
          </a:p>
        </p:txBody>
      </p:sp>
      <p:sp>
        <p:nvSpPr>
          <p:cNvPr id="411" name="Google Shape;411;p71"/>
          <p:cNvSpPr txBox="1">
            <a:spLocks noGrp="1"/>
          </p:cNvSpPr>
          <p:nvPr>
            <p:ph type="body" idx="4294967295"/>
          </p:nvPr>
        </p:nvSpPr>
        <p:spPr>
          <a:xfrm>
            <a:off x="425400" y="2184600"/>
            <a:ext cx="11341200" cy="5029200"/>
          </a:xfrm>
          <a:prstGeom prst="rect">
            <a:avLst/>
          </a:prstGeom>
          <a:noFill/>
          <a:ln>
            <a:noFill/>
          </a:ln>
        </p:spPr>
        <p:txBody>
          <a:bodyPr spcFirstLastPara="1" vert="horz" wrap="square" lIns="60933" tIns="60933" rIns="60933" bIns="60933" numCol="1" rtlCol="0" anchor="t" anchorCtr="0">
            <a:noAutofit/>
          </a:bodyPr>
          <a:lstStyle/>
          <a:p>
            <a:pPr marL="0" lvl="1" indent="474121">
              <a:spcBef>
                <a:spcPts val="0"/>
              </a:spcBef>
              <a:buClr>
                <a:schemeClr val="accent2"/>
              </a:buClr>
              <a:buNone/>
            </a:pPr>
            <a:endParaRPr sz="3200">
              <a:solidFill>
                <a:srgbClr val="000000"/>
              </a:solidFill>
              <a:latin typeface="Raleway"/>
              <a:ea typeface="Raleway"/>
              <a:cs typeface="Raleway"/>
              <a:sym typeface="Raleway"/>
            </a:endParaRPr>
          </a:p>
          <a:p>
            <a:pPr marL="0" lvl="1" indent="474121">
              <a:spcBef>
                <a:spcPts val="667"/>
              </a:spcBef>
              <a:buClr>
                <a:schemeClr val="accent2"/>
              </a:buClr>
              <a:buNone/>
            </a:pPr>
            <a:endParaRPr sz="3200">
              <a:latin typeface="Raleway"/>
              <a:ea typeface="Raleway"/>
              <a:cs typeface="Raleway"/>
              <a:sym typeface="Raleway"/>
            </a:endParaRPr>
          </a:p>
        </p:txBody>
      </p:sp>
      <p:pic>
        <p:nvPicPr>
          <p:cNvPr id="412" name="Google Shape;412;p71" descr="thinking.jpg"/>
          <p:cNvPicPr preferRelativeResize="0"/>
          <p:nvPr/>
        </p:nvPicPr>
        <p:blipFill rotWithShape="1">
          <a:blip r:embed="rId3">
            <a:alphaModFix/>
          </a:blip>
          <a:srcRect/>
          <a:stretch/>
        </p:blipFill>
        <p:spPr>
          <a:xfrm>
            <a:off x="3493600" y="2991467"/>
            <a:ext cx="5204800" cy="2587600"/>
          </a:xfrm>
          <a:prstGeom prst="rect">
            <a:avLst/>
          </a:prstGeom>
          <a:noFill/>
          <a:ln>
            <a:noFill/>
          </a:ln>
        </p:spPr>
      </p:pic>
      <p:grpSp>
        <p:nvGrpSpPr>
          <p:cNvPr id="413" name="Google Shape;413;p71"/>
          <p:cNvGrpSpPr/>
          <p:nvPr/>
        </p:nvGrpSpPr>
        <p:grpSpPr>
          <a:xfrm>
            <a:off x="11121511" y="543034"/>
            <a:ext cx="630936" cy="710575"/>
            <a:chOff x="3955900" y="2984500"/>
            <a:chExt cx="414000" cy="422525"/>
          </a:xfrm>
        </p:grpSpPr>
        <p:sp>
          <p:nvSpPr>
            <p:cNvPr id="414" name="Google Shape;414;p71"/>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415" name="Google Shape;415;p71"/>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416" name="Google Shape;416;p71"/>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219931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10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1" descr="pronounsgraphic.jpg"/>
          <p:cNvPicPr preferRelativeResize="0"/>
          <p:nvPr/>
        </p:nvPicPr>
        <p:blipFill rotWithShape="1">
          <a:blip r:embed="rId3">
            <a:alphaModFix/>
          </a:blip>
          <a:srcRect/>
          <a:stretch/>
        </p:blipFill>
        <p:spPr>
          <a:xfrm>
            <a:off x="4490977" y="937548"/>
            <a:ext cx="7424190" cy="5475951"/>
          </a:xfrm>
          <a:prstGeom prst="rect">
            <a:avLst/>
          </a:prstGeom>
          <a:noFill/>
          <a:ln>
            <a:noFill/>
          </a:ln>
        </p:spPr>
      </p:pic>
      <p:sp>
        <p:nvSpPr>
          <p:cNvPr id="388" name="Google Shape;388;p31"/>
          <p:cNvSpPr txBox="1"/>
          <p:nvPr/>
        </p:nvSpPr>
        <p:spPr>
          <a:xfrm>
            <a:off x="304800" y="1118886"/>
            <a:ext cx="4000000" cy="4000000"/>
          </a:xfrm>
          <a:prstGeom prst="rect">
            <a:avLst/>
          </a:prstGeom>
          <a:noFill/>
          <a:ln>
            <a:noFill/>
          </a:ln>
        </p:spPr>
        <p:txBody>
          <a:bodyPr spcFirstLastPara="1" wrap="square" lIns="121900" tIns="121900" rIns="121900" bIns="121900" anchor="t" anchorCtr="0">
            <a:noAutofit/>
          </a:bodyPr>
          <a:lstStyle/>
          <a:p>
            <a:r>
              <a:rPr lang="en" sz="4800" b="1" dirty="0">
                <a:latin typeface="Merriweather"/>
                <a:ea typeface="Merriweather"/>
                <a:cs typeface="Merriweather"/>
                <a:sym typeface="Merriweather"/>
              </a:rPr>
              <a:t>Pronouns: Become Familiar &amp; Practice</a:t>
            </a:r>
            <a:endParaRPr sz="2400" dirty="0"/>
          </a:p>
        </p:txBody>
      </p:sp>
      <p:pic>
        <p:nvPicPr>
          <p:cNvPr id="389" name="Google Shape;389;p31"/>
          <p:cNvPicPr preferRelativeResize="0"/>
          <p:nvPr/>
        </p:nvPicPr>
        <p:blipFill>
          <a:blip r:embed="rId4">
            <a:alphaModFix/>
          </a:blip>
          <a:stretch>
            <a:fillRect/>
          </a:stretch>
        </p:blipFill>
        <p:spPr>
          <a:xfrm>
            <a:off x="90467" y="5100468"/>
            <a:ext cx="1655931" cy="1655929"/>
          </a:xfrm>
          <a:prstGeom prst="rect">
            <a:avLst/>
          </a:prstGeom>
          <a:noFill/>
          <a:ln>
            <a:noFill/>
          </a:ln>
        </p:spPr>
      </p:pic>
    </p:spTree>
    <p:extLst>
      <p:ext uri="{BB962C8B-B14F-4D97-AF65-F5344CB8AC3E}">
        <p14:creationId xmlns:p14="http://schemas.microsoft.com/office/powerpoint/2010/main" val="200458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Sitting in Discomfort and Treating Shock</a:t>
            </a:r>
            <a:endParaRPr lang="en-US" dirty="0">
              <a:solidFill>
                <a:schemeClr val="tx1"/>
              </a:solidFill>
            </a:endParaRPr>
          </a:p>
        </p:txBody>
      </p:sp>
      <p:pic>
        <p:nvPicPr>
          <p:cNvPr id="4" name="Content Placeholder 3" descr="cognitive psychology - What is the most comprehensive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947" y="2126910"/>
            <a:ext cx="7078034" cy="3417363"/>
          </a:xfrm>
        </p:spPr>
      </p:pic>
      <p:sp>
        <p:nvSpPr>
          <p:cNvPr id="5" name="TextBox 4"/>
          <p:cNvSpPr txBox="1"/>
          <p:nvPr/>
        </p:nvSpPr>
        <p:spPr>
          <a:xfrm>
            <a:off x="7658582" y="2126910"/>
            <a:ext cx="3923818"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Notice what is happening in your body</a:t>
            </a:r>
          </a:p>
          <a:p>
            <a:pPr marL="285750" indent="-285750">
              <a:buFont typeface="Arial" panose="020B0604020202020204" pitchFamily="34" charset="0"/>
              <a:buChar char="•"/>
            </a:pPr>
            <a:r>
              <a:rPr lang="en-US" dirty="0" smtClean="0"/>
              <a:t>What are you feeling?	</a:t>
            </a:r>
          </a:p>
          <a:p>
            <a:pPr marL="742950" lvl="1" indent="-285750">
              <a:buFont typeface="Arial" panose="020B0604020202020204" pitchFamily="34" charset="0"/>
              <a:buChar char="•"/>
            </a:pPr>
            <a:r>
              <a:rPr lang="en-US" dirty="0" smtClean="0"/>
              <a:t>Fight/Flight/Freeze</a:t>
            </a:r>
          </a:p>
          <a:p>
            <a:pPr marL="742950" lvl="1" indent="-285750">
              <a:buFont typeface="Arial" panose="020B0604020202020204" pitchFamily="34" charset="0"/>
              <a:buChar char="•"/>
            </a:pPr>
            <a:r>
              <a:rPr lang="en-US" dirty="0" smtClean="0"/>
              <a:t>Any other emotions?</a:t>
            </a:r>
          </a:p>
          <a:p>
            <a:pPr marL="285750" indent="-285750">
              <a:buFont typeface="Arial" panose="020B0604020202020204" pitchFamily="34" charset="0"/>
              <a:buChar char="•"/>
            </a:pPr>
            <a:r>
              <a:rPr lang="en-US" dirty="0"/>
              <a:t>What do you need in the moment?</a:t>
            </a:r>
          </a:p>
          <a:p>
            <a:pPr marL="742950" lvl="1" indent="-285750">
              <a:buFont typeface="Arial" panose="020B0604020202020204" pitchFamily="34" charset="0"/>
              <a:buChar char="•"/>
            </a:pPr>
            <a:r>
              <a:rPr lang="en-US" dirty="0"/>
              <a:t>Breathe</a:t>
            </a:r>
          </a:p>
          <a:p>
            <a:pPr marL="742950" lvl="1" indent="-285750">
              <a:buFont typeface="Arial" panose="020B0604020202020204" pitchFamily="34" charset="0"/>
              <a:buChar char="•"/>
            </a:pPr>
            <a:r>
              <a:rPr lang="en-US" dirty="0"/>
              <a:t>Essential Oils</a:t>
            </a:r>
          </a:p>
          <a:p>
            <a:pPr marL="742950" lvl="1" indent="-285750">
              <a:buFont typeface="Arial" panose="020B0604020202020204" pitchFamily="34" charset="0"/>
              <a:buChar char="•"/>
            </a:pPr>
            <a:r>
              <a:rPr lang="en-US" dirty="0" smtClean="0"/>
              <a:t>Ice/Heat</a:t>
            </a:r>
          </a:p>
          <a:p>
            <a:pPr marL="285750" indent="-285750">
              <a:buFont typeface="Arial" panose="020B0604020202020204" pitchFamily="34" charset="0"/>
              <a:buChar char="•"/>
            </a:pPr>
            <a:r>
              <a:rPr lang="en-US" dirty="0"/>
              <a:t>What next?</a:t>
            </a:r>
          </a:p>
          <a:p>
            <a:pPr marL="742950" lvl="1" indent="-285750">
              <a:buFont typeface="Arial" panose="020B0604020202020204" pitchFamily="34" charset="0"/>
              <a:buChar char="•"/>
            </a:pPr>
            <a:r>
              <a:rPr lang="en-US" dirty="0"/>
              <a:t>Engage in dialogue</a:t>
            </a:r>
          </a:p>
          <a:p>
            <a:pPr marL="742950" lvl="1" indent="-285750">
              <a:buFont typeface="Arial" panose="020B0604020202020204" pitchFamily="34" charset="0"/>
              <a:buChar char="•"/>
            </a:pPr>
            <a:r>
              <a:rPr lang="en-US" dirty="0"/>
              <a:t>Put it on a shelf</a:t>
            </a:r>
          </a:p>
          <a:p>
            <a:pPr marL="742950" lvl="1" indent="-285750">
              <a:buFont typeface="Arial" panose="020B0604020202020204" pitchFamily="34" charset="0"/>
              <a:buChar char="•"/>
            </a:pPr>
            <a:r>
              <a:rPr lang="en-US" dirty="0"/>
              <a:t>Process and Use </a:t>
            </a:r>
            <a:r>
              <a:rPr lang="en-US" dirty="0" smtClean="0"/>
              <a:t>it…eventually</a:t>
            </a:r>
          </a:p>
          <a:p>
            <a:pPr marL="742950" lvl="1"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81858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97"/>
          <p:cNvSpPr txBox="1">
            <a:spLocks noGrp="1"/>
          </p:cNvSpPr>
          <p:nvPr>
            <p:ph type="title"/>
          </p:nvPr>
        </p:nvSpPr>
        <p:spPr>
          <a:xfrm>
            <a:off x="1229333" y="1189033"/>
            <a:ext cx="9154800" cy="1143200"/>
          </a:xfrm>
          <a:prstGeom prst="rect">
            <a:avLst/>
          </a:prstGeom>
        </p:spPr>
        <p:txBody>
          <a:bodyPr spcFirstLastPara="1" vert="horz" wrap="square" lIns="121900" tIns="121900" rIns="121900" bIns="121900" numCol="1" rtlCol="0" anchor="t" anchorCtr="0">
            <a:noAutofit/>
          </a:bodyPr>
          <a:lstStyle/>
          <a:p>
            <a:r>
              <a:rPr lang="en" altLang="en" sz="4800" b="1">
                <a:latin typeface="Helvetica Neue"/>
                <a:ea typeface="Helvetica Neue"/>
                <a:cs typeface="Helvetica Neue"/>
                <a:sym typeface="Helvetica Neue"/>
              </a:rPr>
              <a:t>Note on Pronouns</a:t>
            </a:r>
            <a:endParaRPr sz="4800" b="1">
              <a:latin typeface="Helvetica Neue"/>
              <a:ea typeface="Helvetica Neue"/>
              <a:cs typeface="Helvetica Neue"/>
              <a:sym typeface="Helvetica Neue"/>
            </a:endParaRPr>
          </a:p>
        </p:txBody>
      </p:sp>
      <p:sp>
        <p:nvSpPr>
          <p:cNvPr id="689" name="Google Shape;689;p97"/>
          <p:cNvSpPr txBox="1">
            <a:spLocks noGrp="1"/>
          </p:cNvSpPr>
          <p:nvPr>
            <p:ph type="body" idx="1"/>
          </p:nvPr>
        </p:nvSpPr>
        <p:spPr>
          <a:xfrm>
            <a:off x="1229333" y="2514600"/>
            <a:ext cx="6987600" cy="3154800"/>
          </a:xfrm>
          <a:prstGeom prst="rect">
            <a:avLst/>
          </a:prstGeom>
        </p:spPr>
        <p:txBody>
          <a:bodyPr spcFirstLastPara="1" vert="horz" wrap="square" lIns="121900" tIns="121900" rIns="121900" bIns="121900" numCol="1" rtlCol="0" anchor="t" anchorCtr="0">
            <a:noAutofit/>
          </a:bodyPr>
          <a:lstStyle/>
          <a:p>
            <a:pPr marL="457189" indent="-467094">
              <a:lnSpc>
                <a:spcPct val="80000"/>
              </a:lnSpc>
              <a:spcBef>
                <a:spcPts val="0"/>
              </a:spcBef>
              <a:buFont typeface="Raleway"/>
              <a:buChar char="●"/>
            </a:pPr>
            <a:r>
              <a:rPr lang="en" altLang="en" dirty="0">
                <a:latin typeface="Raleway"/>
                <a:ea typeface="Raleway"/>
                <a:cs typeface="Raleway"/>
                <a:sym typeface="Raleway"/>
              </a:rPr>
              <a:t>Don’t know? </a:t>
            </a:r>
            <a:r>
              <a:rPr lang="en" altLang="en" dirty="0" smtClean="0">
                <a:latin typeface="Raleway"/>
                <a:ea typeface="Raleway"/>
                <a:cs typeface="Raleway"/>
                <a:sym typeface="Raleway"/>
              </a:rPr>
              <a:t>Ask?</a:t>
            </a:r>
            <a:endParaRPr dirty="0">
              <a:latin typeface="Raleway"/>
              <a:ea typeface="Raleway"/>
              <a:cs typeface="Raleway"/>
              <a:sym typeface="Raleway"/>
            </a:endParaRPr>
          </a:p>
          <a:p>
            <a:pPr marL="457189" indent="-467094">
              <a:lnSpc>
                <a:spcPct val="80000"/>
              </a:lnSpc>
              <a:spcBef>
                <a:spcPts val="0"/>
              </a:spcBef>
              <a:buFont typeface="Raleway"/>
              <a:buChar char="●"/>
            </a:pPr>
            <a:r>
              <a:rPr lang="en" altLang="en" dirty="0">
                <a:latin typeface="Raleway"/>
                <a:ea typeface="Raleway"/>
                <a:cs typeface="Raleway"/>
                <a:sym typeface="Raleway"/>
              </a:rPr>
              <a:t>We all mistakes with pronouns, but try your best</a:t>
            </a:r>
            <a:endParaRPr dirty="0">
              <a:latin typeface="Raleway"/>
              <a:ea typeface="Raleway"/>
              <a:cs typeface="Raleway"/>
              <a:sym typeface="Raleway"/>
            </a:endParaRPr>
          </a:p>
          <a:p>
            <a:pPr marL="457189" indent="-467094">
              <a:lnSpc>
                <a:spcPct val="80000"/>
              </a:lnSpc>
              <a:spcBef>
                <a:spcPts val="0"/>
              </a:spcBef>
              <a:buFont typeface="Raleway"/>
              <a:buChar char="●"/>
            </a:pPr>
            <a:r>
              <a:rPr lang="en" altLang="en" dirty="0">
                <a:latin typeface="Raleway"/>
                <a:ea typeface="Raleway"/>
                <a:cs typeface="Raleway"/>
                <a:sym typeface="Raleway"/>
              </a:rPr>
              <a:t>Don’t have to “get” what being transgender is to use right pronouns (same with chosen name)</a:t>
            </a:r>
            <a:endParaRPr dirty="0">
              <a:latin typeface="Raleway"/>
              <a:ea typeface="Raleway"/>
              <a:cs typeface="Raleway"/>
              <a:sym typeface="Raleway"/>
            </a:endParaRPr>
          </a:p>
          <a:p>
            <a:pPr marL="457189" indent="-314697">
              <a:lnSpc>
                <a:spcPct val="80000"/>
              </a:lnSpc>
              <a:spcBef>
                <a:spcPts val="2667"/>
              </a:spcBef>
              <a:buClr>
                <a:srgbClr val="80B606"/>
              </a:buClr>
              <a:buSzPts val="1683"/>
              <a:buNone/>
            </a:pPr>
            <a:endParaRPr sz="3200" dirty="0">
              <a:latin typeface="Raleway"/>
              <a:ea typeface="Raleway"/>
              <a:cs typeface="Raleway"/>
              <a:sym typeface="Raleway"/>
            </a:endParaRPr>
          </a:p>
          <a:p>
            <a:pPr marL="0" indent="0">
              <a:buNone/>
            </a:pPr>
            <a:endParaRPr sz="3200" dirty="0">
              <a:latin typeface="Raleway"/>
              <a:ea typeface="Raleway"/>
              <a:cs typeface="Raleway"/>
              <a:sym typeface="Raleway"/>
            </a:endParaRPr>
          </a:p>
        </p:txBody>
      </p:sp>
      <p:pic>
        <p:nvPicPr>
          <p:cNvPr id="690" name="Google Shape;690;p97"/>
          <p:cNvPicPr preferRelativeResize="0"/>
          <p:nvPr/>
        </p:nvPicPr>
        <p:blipFill rotWithShape="1">
          <a:blip r:embed="rId3">
            <a:alphaModFix/>
          </a:blip>
          <a:srcRect t="39079" b="35482"/>
          <a:stretch/>
        </p:blipFill>
        <p:spPr>
          <a:xfrm>
            <a:off x="8386601" y="1574867"/>
            <a:ext cx="3304233" cy="4094539"/>
          </a:xfrm>
          <a:prstGeom prst="rect">
            <a:avLst/>
          </a:prstGeom>
          <a:noFill/>
          <a:ln>
            <a:noFill/>
          </a:ln>
        </p:spPr>
      </p:pic>
      <p:grpSp>
        <p:nvGrpSpPr>
          <p:cNvPr id="691" name="Google Shape;691;p97"/>
          <p:cNvGrpSpPr/>
          <p:nvPr/>
        </p:nvGrpSpPr>
        <p:grpSpPr>
          <a:xfrm>
            <a:off x="10798719" y="288452"/>
            <a:ext cx="1174047" cy="1086016"/>
            <a:chOff x="5241175" y="4959100"/>
            <a:chExt cx="539775" cy="517775"/>
          </a:xfrm>
        </p:grpSpPr>
        <p:sp>
          <p:nvSpPr>
            <p:cNvPr id="692" name="Google Shape;692;p97"/>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693" name="Google Shape;693;p97"/>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694" name="Google Shape;694;p97"/>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695" name="Google Shape;695;p97"/>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696" name="Google Shape;696;p97"/>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697" name="Google Shape;697;p97"/>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674464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37"/>
          <p:cNvPicPr preferRelativeResize="0"/>
          <p:nvPr/>
        </p:nvPicPr>
        <p:blipFill>
          <a:blip r:embed="rId3">
            <a:alphaModFix/>
          </a:blip>
          <a:stretch>
            <a:fillRect/>
          </a:stretch>
        </p:blipFill>
        <p:spPr>
          <a:xfrm>
            <a:off x="1252387" y="1134318"/>
            <a:ext cx="9373360" cy="4831971"/>
          </a:xfrm>
          <a:prstGeom prst="rect">
            <a:avLst/>
          </a:prstGeom>
          <a:noFill/>
          <a:ln>
            <a:noFill/>
          </a:ln>
        </p:spPr>
      </p:pic>
      <p:sp>
        <p:nvSpPr>
          <p:cNvPr id="426" name="Google Shape;426;p37"/>
          <p:cNvSpPr txBox="1"/>
          <p:nvPr/>
        </p:nvSpPr>
        <p:spPr>
          <a:xfrm>
            <a:off x="731267" y="5869800"/>
            <a:ext cx="10415600" cy="711600"/>
          </a:xfrm>
          <a:prstGeom prst="rect">
            <a:avLst/>
          </a:prstGeom>
          <a:noFill/>
          <a:ln>
            <a:noFill/>
          </a:ln>
        </p:spPr>
        <p:txBody>
          <a:bodyPr spcFirstLastPara="1" wrap="square" lIns="121900" tIns="121900" rIns="121900" bIns="121900" anchor="t" anchorCtr="0">
            <a:noAutofit/>
          </a:bodyPr>
          <a:lstStyle/>
          <a:p>
            <a:pPr algn="ctr"/>
            <a:r>
              <a:rPr lang="en" sz="2400" b="1">
                <a:latin typeface="Nunito"/>
                <a:ea typeface="Nunito"/>
                <a:cs typeface="Nunito"/>
                <a:sym typeface="Nunito"/>
              </a:rPr>
              <a:t>Gender Neutral Language in Everyday Conversation</a:t>
            </a:r>
            <a:endParaRPr sz="2400" b="1">
              <a:latin typeface="Nunito"/>
              <a:ea typeface="Nunito"/>
              <a:cs typeface="Nunito"/>
              <a:sym typeface="Nunito"/>
            </a:endParaRPr>
          </a:p>
        </p:txBody>
      </p:sp>
    </p:spTree>
    <p:extLst>
      <p:ext uri="{BB962C8B-B14F-4D97-AF65-F5344CB8AC3E}">
        <p14:creationId xmlns:p14="http://schemas.microsoft.com/office/powerpoint/2010/main" val="29863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8"/>
          <p:cNvSpPr txBox="1"/>
          <p:nvPr/>
        </p:nvSpPr>
        <p:spPr>
          <a:xfrm>
            <a:off x="406400" y="1306648"/>
            <a:ext cx="3862400" cy="4910400"/>
          </a:xfrm>
          <a:prstGeom prst="rect">
            <a:avLst/>
          </a:prstGeom>
          <a:noFill/>
          <a:ln>
            <a:noFill/>
          </a:ln>
        </p:spPr>
        <p:txBody>
          <a:bodyPr spcFirstLastPara="1" wrap="square" lIns="121900" tIns="121900" rIns="121900" bIns="121900" anchor="t" anchorCtr="0">
            <a:noAutofit/>
          </a:bodyPr>
          <a:lstStyle/>
          <a:p>
            <a:pPr marL="406390" indent="-423323">
              <a:lnSpc>
                <a:spcPct val="86400"/>
              </a:lnSpc>
            </a:pPr>
            <a:r>
              <a:rPr lang="en" sz="2400" b="1" dirty="0">
                <a:solidFill>
                  <a:srgbClr val="434343"/>
                </a:solidFill>
                <a:latin typeface="Roboto"/>
                <a:ea typeface="Roboto"/>
                <a:cs typeface="Roboto"/>
                <a:sym typeface="Roboto"/>
              </a:rPr>
              <a:t>1. </a:t>
            </a:r>
            <a:r>
              <a:rPr lang="en" sz="2400" b="1" dirty="0">
                <a:solidFill>
                  <a:srgbClr val="0000FF"/>
                </a:solidFill>
                <a:latin typeface="Roboto"/>
                <a:ea typeface="Roboto"/>
                <a:cs typeface="Roboto"/>
                <a:sym typeface="Roboto"/>
              </a:rPr>
              <a:t>CHANGE </a:t>
            </a:r>
            <a:r>
              <a:rPr lang="en" sz="2400" b="1" dirty="0">
                <a:solidFill>
                  <a:srgbClr val="434343"/>
                </a:solidFill>
                <a:latin typeface="Roboto"/>
                <a:ea typeface="Roboto"/>
                <a:cs typeface="Roboto"/>
                <a:sym typeface="Roboto"/>
              </a:rPr>
              <a:t>your language</a:t>
            </a:r>
            <a:endParaRPr sz="2400" b="1" dirty="0">
              <a:solidFill>
                <a:srgbClr val="434343"/>
              </a:solidFill>
              <a:latin typeface="Roboto"/>
              <a:ea typeface="Roboto"/>
              <a:cs typeface="Roboto"/>
              <a:sym typeface="Roboto"/>
            </a:endParaRPr>
          </a:p>
          <a:p>
            <a:pPr marL="660383" indent="-220128">
              <a:lnSpc>
                <a:spcPct val="86400"/>
              </a:lnSpc>
            </a:pPr>
            <a:r>
              <a:rPr lang="en" sz="2400" dirty="0">
                <a:latin typeface="Roboto"/>
                <a:ea typeface="Roboto"/>
                <a:cs typeface="Roboto"/>
                <a:sym typeface="Roboto"/>
              </a:rPr>
              <a:t>Use non-gendered language; </a:t>
            </a:r>
            <a:r>
              <a:rPr lang="en" sz="2400" b="1" dirty="0">
                <a:latin typeface="Roboto"/>
                <a:ea typeface="Roboto"/>
                <a:cs typeface="Roboto"/>
                <a:sym typeface="Roboto"/>
              </a:rPr>
              <a:t>say, “… your partner, spouse, they, he or she…”</a:t>
            </a:r>
            <a:endParaRPr sz="2400" b="1" dirty="0">
              <a:latin typeface="Roboto"/>
              <a:ea typeface="Roboto"/>
              <a:cs typeface="Roboto"/>
              <a:sym typeface="Roboto"/>
            </a:endParaRPr>
          </a:p>
          <a:p>
            <a:pPr marL="660383" indent="-220128">
              <a:lnSpc>
                <a:spcPct val="86400"/>
              </a:lnSpc>
            </a:pPr>
            <a:r>
              <a:rPr lang="en" sz="2400" dirty="0">
                <a:latin typeface="Roboto"/>
                <a:ea typeface="Roboto"/>
                <a:cs typeface="Roboto"/>
                <a:sym typeface="Roboto"/>
              </a:rPr>
              <a:t>Allow the opportunity to select their own pronouns</a:t>
            </a:r>
            <a:endParaRPr sz="2400" dirty="0">
              <a:latin typeface="Roboto"/>
              <a:ea typeface="Roboto"/>
              <a:cs typeface="Roboto"/>
              <a:sym typeface="Roboto"/>
            </a:endParaRPr>
          </a:p>
          <a:p>
            <a:pPr marL="660383" indent="-220128">
              <a:lnSpc>
                <a:spcPct val="86400"/>
              </a:lnSpc>
            </a:pPr>
            <a:r>
              <a:rPr lang="en" sz="2400" b="1" dirty="0">
                <a:latin typeface="Roboto"/>
                <a:ea typeface="Roboto"/>
                <a:cs typeface="Roboto"/>
                <a:sym typeface="Roboto"/>
              </a:rPr>
              <a:t>Mirror the language</a:t>
            </a:r>
            <a:r>
              <a:rPr lang="en" sz="2400" dirty="0">
                <a:latin typeface="Roboto"/>
                <a:ea typeface="Roboto"/>
                <a:cs typeface="Roboto"/>
                <a:sym typeface="Roboto"/>
              </a:rPr>
              <a:t> people use for themselves, their partners and their body parts.</a:t>
            </a:r>
            <a:endParaRPr sz="2400" dirty="0">
              <a:latin typeface="Roboto"/>
              <a:ea typeface="Roboto"/>
              <a:cs typeface="Roboto"/>
              <a:sym typeface="Roboto"/>
            </a:endParaRPr>
          </a:p>
        </p:txBody>
      </p:sp>
      <p:sp>
        <p:nvSpPr>
          <p:cNvPr id="432" name="Google Shape;432;p38"/>
          <p:cNvSpPr txBox="1"/>
          <p:nvPr/>
        </p:nvSpPr>
        <p:spPr>
          <a:xfrm>
            <a:off x="6897533" y="1344887"/>
            <a:ext cx="4170000" cy="4910400"/>
          </a:xfrm>
          <a:prstGeom prst="rect">
            <a:avLst/>
          </a:prstGeom>
          <a:noFill/>
          <a:ln>
            <a:noFill/>
          </a:ln>
        </p:spPr>
        <p:txBody>
          <a:bodyPr spcFirstLastPara="1" wrap="square" lIns="121900" tIns="121900" rIns="121900" bIns="121900" anchor="t" anchorCtr="0">
            <a:noAutofit/>
          </a:bodyPr>
          <a:lstStyle/>
          <a:p>
            <a:pPr>
              <a:lnSpc>
                <a:spcPct val="86400"/>
              </a:lnSpc>
            </a:pPr>
            <a:r>
              <a:rPr lang="en" sz="2400" b="1" dirty="0">
                <a:solidFill>
                  <a:srgbClr val="434343"/>
                </a:solidFill>
                <a:latin typeface="Roboto"/>
                <a:ea typeface="Roboto"/>
                <a:cs typeface="Roboto"/>
                <a:sym typeface="Roboto"/>
              </a:rPr>
              <a:t>2. </a:t>
            </a:r>
            <a:r>
              <a:rPr lang="en" sz="2400" b="1" dirty="0">
                <a:solidFill>
                  <a:srgbClr val="0000FF"/>
                </a:solidFill>
                <a:latin typeface="Roboto"/>
                <a:ea typeface="Roboto"/>
                <a:cs typeface="Roboto"/>
                <a:sym typeface="Roboto"/>
              </a:rPr>
              <a:t>SHOW</a:t>
            </a:r>
            <a:r>
              <a:rPr lang="en" sz="2400" b="1" dirty="0">
                <a:solidFill>
                  <a:srgbClr val="434343"/>
                </a:solidFill>
                <a:latin typeface="Roboto"/>
                <a:ea typeface="Roboto"/>
                <a:cs typeface="Roboto"/>
                <a:sym typeface="Roboto"/>
              </a:rPr>
              <a:t> your openness</a:t>
            </a:r>
            <a:endParaRPr sz="2400" b="1" dirty="0">
              <a:solidFill>
                <a:srgbClr val="434343"/>
              </a:solidFill>
              <a:latin typeface="Roboto"/>
              <a:ea typeface="Roboto"/>
              <a:cs typeface="Roboto"/>
              <a:sym typeface="Roboto"/>
            </a:endParaRPr>
          </a:p>
          <a:p>
            <a:pPr marL="660383" indent="-220128">
              <a:lnSpc>
                <a:spcPct val="86400"/>
              </a:lnSpc>
            </a:pPr>
            <a:r>
              <a:rPr lang="en" sz="2400" dirty="0">
                <a:solidFill>
                  <a:srgbClr val="434343"/>
                </a:solidFill>
                <a:latin typeface="Roboto"/>
                <a:ea typeface="Roboto"/>
                <a:cs typeface="Roboto"/>
                <a:sym typeface="Roboto"/>
              </a:rPr>
              <a:t>Try not to react if someone comes out to you</a:t>
            </a:r>
            <a:endParaRPr sz="2400" dirty="0">
              <a:solidFill>
                <a:srgbClr val="434343"/>
              </a:solidFill>
              <a:latin typeface="Roboto"/>
              <a:ea typeface="Roboto"/>
              <a:cs typeface="Roboto"/>
              <a:sym typeface="Roboto"/>
            </a:endParaRPr>
          </a:p>
          <a:p>
            <a:pPr marL="660383" indent="-186262">
              <a:lnSpc>
                <a:spcPct val="86400"/>
              </a:lnSpc>
            </a:pPr>
            <a:r>
              <a:rPr lang="en" sz="2400" b="1" dirty="0">
                <a:solidFill>
                  <a:srgbClr val="434343"/>
                </a:solidFill>
                <a:latin typeface="Roboto"/>
                <a:ea typeface="Roboto"/>
                <a:cs typeface="Roboto"/>
                <a:sym typeface="Roboto"/>
              </a:rPr>
              <a:t>Ensure confidentiality</a:t>
            </a:r>
            <a:endParaRPr sz="2400" b="1" dirty="0">
              <a:solidFill>
                <a:srgbClr val="434343"/>
              </a:solidFill>
              <a:latin typeface="Roboto"/>
              <a:ea typeface="Roboto"/>
              <a:cs typeface="Roboto"/>
              <a:sym typeface="Roboto"/>
            </a:endParaRPr>
          </a:p>
          <a:p>
            <a:pPr marL="660383" indent="-186262">
              <a:lnSpc>
                <a:spcPct val="86400"/>
              </a:lnSpc>
            </a:pPr>
            <a:r>
              <a:rPr lang="en" sz="2400" dirty="0">
                <a:solidFill>
                  <a:srgbClr val="434343"/>
                </a:solidFill>
                <a:latin typeface="Roboto"/>
                <a:ea typeface="Roboto"/>
                <a:cs typeface="Roboto"/>
                <a:sym typeface="Roboto"/>
              </a:rPr>
              <a:t>I</a:t>
            </a:r>
            <a:r>
              <a:rPr lang="en" sz="2400" b="1" dirty="0">
                <a:solidFill>
                  <a:srgbClr val="434343"/>
                </a:solidFill>
                <a:latin typeface="Roboto"/>
                <a:ea typeface="Roboto"/>
                <a:cs typeface="Roboto"/>
                <a:sym typeface="Roboto"/>
              </a:rPr>
              <a:t>nclusive policy</a:t>
            </a:r>
            <a:endParaRPr sz="2400" b="1" dirty="0">
              <a:solidFill>
                <a:srgbClr val="434343"/>
              </a:solidFill>
              <a:latin typeface="Roboto"/>
              <a:ea typeface="Roboto"/>
              <a:cs typeface="Roboto"/>
              <a:sym typeface="Roboto"/>
            </a:endParaRPr>
          </a:p>
          <a:p>
            <a:pPr marL="660383" indent="-220128">
              <a:lnSpc>
                <a:spcPct val="86400"/>
              </a:lnSpc>
            </a:pPr>
            <a:r>
              <a:rPr lang="en" sz="2400" dirty="0">
                <a:solidFill>
                  <a:srgbClr val="434343"/>
                </a:solidFill>
                <a:latin typeface="Roboto"/>
                <a:ea typeface="Roboto"/>
                <a:cs typeface="Roboto"/>
                <a:sym typeface="Roboto"/>
              </a:rPr>
              <a:t>Examine/update </a:t>
            </a:r>
            <a:r>
              <a:rPr lang="en" sz="2400" b="1" dirty="0">
                <a:solidFill>
                  <a:srgbClr val="434343"/>
                </a:solidFill>
                <a:latin typeface="Roboto"/>
                <a:ea typeface="Roboto"/>
                <a:cs typeface="Roboto"/>
                <a:sym typeface="Roboto"/>
              </a:rPr>
              <a:t>intake forms</a:t>
            </a:r>
            <a:r>
              <a:rPr lang="en" sz="2400" dirty="0">
                <a:solidFill>
                  <a:srgbClr val="434343"/>
                </a:solidFill>
                <a:latin typeface="Roboto"/>
                <a:ea typeface="Roboto"/>
                <a:cs typeface="Roboto"/>
                <a:sym typeface="Roboto"/>
              </a:rPr>
              <a:t> to be </a:t>
            </a:r>
            <a:r>
              <a:rPr lang="en" sz="2400" b="1" dirty="0">
                <a:solidFill>
                  <a:srgbClr val="434343"/>
                </a:solidFill>
                <a:latin typeface="Roboto"/>
                <a:ea typeface="Roboto"/>
                <a:cs typeface="Roboto"/>
                <a:sym typeface="Roboto"/>
              </a:rPr>
              <a:t>LGBT-inclusive</a:t>
            </a:r>
            <a:endParaRPr sz="2400" b="1" dirty="0">
              <a:solidFill>
                <a:srgbClr val="434343"/>
              </a:solidFill>
              <a:latin typeface="Roboto"/>
              <a:ea typeface="Roboto"/>
              <a:cs typeface="Roboto"/>
              <a:sym typeface="Roboto"/>
            </a:endParaRPr>
          </a:p>
          <a:p>
            <a:pPr marL="660383" indent="-220128">
              <a:lnSpc>
                <a:spcPct val="86400"/>
              </a:lnSpc>
            </a:pPr>
            <a:r>
              <a:rPr lang="en" sz="2400" dirty="0">
                <a:solidFill>
                  <a:srgbClr val="434343"/>
                </a:solidFill>
                <a:latin typeface="Roboto"/>
                <a:ea typeface="Roboto"/>
                <a:cs typeface="Roboto"/>
                <a:sym typeface="Roboto"/>
              </a:rPr>
              <a:t>Representative publications/   information in your waiting room.</a:t>
            </a:r>
            <a:endParaRPr sz="2400" dirty="0">
              <a:solidFill>
                <a:srgbClr val="434343"/>
              </a:solidFill>
              <a:latin typeface="Roboto"/>
              <a:ea typeface="Roboto"/>
              <a:cs typeface="Roboto"/>
              <a:sym typeface="Roboto"/>
            </a:endParaRPr>
          </a:p>
        </p:txBody>
      </p:sp>
      <p:pic>
        <p:nvPicPr>
          <p:cNvPr id="433" name="Google Shape;433;p38"/>
          <p:cNvPicPr preferRelativeResize="0"/>
          <p:nvPr/>
        </p:nvPicPr>
        <p:blipFill>
          <a:blip r:embed="rId3">
            <a:alphaModFix/>
          </a:blip>
          <a:stretch>
            <a:fillRect/>
          </a:stretch>
        </p:blipFill>
        <p:spPr>
          <a:xfrm>
            <a:off x="10352067" y="5100468"/>
            <a:ext cx="1655931" cy="1655929"/>
          </a:xfrm>
          <a:prstGeom prst="rect">
            <a:avLst/>
          </a:prstGeom>
          <a:noFill/>
          <a:ln>
            <a:noFill/>
          </a:ln>
        </p:spPr>
      </p:pic>
    </p:spTree>
    <p:extLst>
      <p:ext uri="{BB962C8B-B14F-4D97-AF65-F5344CB8AC3E}">
        <p14:creationId xmlns:p14="http://schemas.microsoft.com/office/powerpoint/2010/main" val="364027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9"/>
          <p:cNvSpPr txBox="1">
            <a:spLocks noGrp="1"/>
          </p:cNvSpPr>
          <p:nvPr>
            <p:ph type="title"/>
          </p:nvPr>
        </p:nvSpPr>
        <p:spPr>
          <a:xfrm>
            <a:off x="1229333" y="987167"/>
            <a:ext cx="9154800" cy="1143200"/>
          </a:xfrm>
          <a:prstGeom prst="rect">
            <a:avLst/>
          </a:prstGeom>
          <a:noFill/>
          <a:ln>
            <a:noFill/>
          </a:ln>
        </p:spPr>
        <p:txBody>
          <a:bodyPr spcFirstLastPara="1" vert="horz" wrap="square" lIns="60933" tIns="60933" rIns="60933" bIns="60933" numCol="1" rtlCol="0" anchor="ctr" anchorCtr="0">
            <a:noAutofit/>
          </a:bodyPr>
          <a:lstStyle/>
          <a:p>
            <a:r>
              <a:rPr lang="en" altLang="en" sz="4800"/>
              <a:t>Non-inclusive Assumptions</a:t>
            </a:r>
            <a:endParaRPr sz="4800"/>
          </a:p>
        </p:txBody>
      </p:sp>
      <p:sp>
        <p:nvSpPr>
          <p:cNvPr id="577" name="Google Shape;577;p89"/>
          <p:cNvSpPr txBox="1">
            <a:spLocks noGrp="1"/>
          </p:cNvSpPr>
          <p:nvPr>
            <p:ph type="body" idx="1"/>
          </p:nvPr>
        </p:nvSpPr>
        <p:spPr>
          <a:xfrm>
            <a:off x="1229333" y="2243301"/>
            <a:ext cx="9154800" cy="3154800"/>
          </a:xfrm>
          <a:prstGeom prst="rect">
            <a:avLst/>
          </a:prstGeom>
          <a:noFill/>
          <a:ln>
            <a:noFill/>
          </a:ln>
        </p:spPr>
        <p:txBody>
          <a:bodyPr spcFirstLastPara="1" vert="horz" wrap="square" lIns="60933" tIns="60933" rIns="60933" bIns="60933" numCol="1" rtlCol="0" anchor="t" anchorCtr="0">
            <a:noAutofit/>
          </a:bodyPr>
          <a:lstStyle/>
          <a:p>
            <a:pPr marL="416974" indent="-416974">
              <a:lnSpc>
                <a:spcPct val="81000"/>
              </a:lnSpc>
              <a:spcBef>
                <a:spcPts val="0"/>
              </a:spcBef>
              <a:buClr>
                <a:schemeClr val="accent2"/>
              </a:buClr>
              <a:buNone/>
            </a:pPr>
            <a:r>
              <a:rPr lang="en" altLang="en" sz="2133">
                <a:solidFill>
                  <a:srgbClr val="2F2D78"/>
                </a:solidFill>
                <a:latin typeface="Raleway ExtraBold"/>
                <a:ea typeface="Raleway ExtraBold"/>
                <a:cs typeface="Raleway ExtraBold"/>
                <a:sym typeface="Raleway ExtraBold"/>
              </a:rPr>
              <a:t>Sex</a:t>
            </a:r>
            <a:r>
              <a:rPr lang="en" altLang="en" sz="2133">
                <a:solidFill>
                  <a:srgbClr val="2F2D78"/>
                </a:solidFill>
                <a:latin typeface="Raleway"/>
                <a:ea typeface="Raleway"/>
                <a:cs typeface="Raleway"/>
                <a:sym typeface="Raleway"/>
              </a:rPr>
              <a:t> </a:t>
            </a:r>
            <a:r>
              <a:rPr lang="en" altLang="en" sz="2133">
                <a:solidFill>
                  <a:srgbClr val="000000"/>
                </a:solidFill>
                <a:latin typeface="Raleway"/>
                <a:ea typeface="Raleway"/>
                <a:cs typeface="Raleway"/>
                <a:sym typeface="Raleway"/>
              </a:rPr>
              <a:t>Male </a:t>
            </a:r>
            <a:r>
              <a:rPr lang="en" altLang="en" sz="2133" i="1">
                <a:solidFill>
                  <a:srgbClr val="000000"/>
                </a:solidFill>
                <a:latin typeface="Raleway"/>
                <a:ea typeface="Raleway"/>
                <a:cs typeface="Raleway"/>
                <a:sym typeface="Raleway"/>
              </a:rPr>
              <a:t>or </a:t>
            </a:r>
            <a:r>
              <a:rPr lang="en" altLang="en" sz="2133">
                <a:solidFill>
                  <a:srgbClr val="000000"/>
                </a:solidFill>
                <a:latin typeface="Raleway"/>
                <a:ea typeface="Raleway"/>
                <a:cs typeface="Raleway"/>
                <a:sym typeface="Raleway"/>
              </a:rPr>
              <a:t>Female</a:t>
            </a:r>
            <a:endParaRPr sz="2133">
              <a:latin typeface="Raleway"/>
              <a:ea typeface="Raleway"/>
              <a:cs typeface="Raleway"/>
              <a:sym typeface="Raleway"/>
            </a:endParaRPr>
          </a:p>
          <a:p>
            <a:pPr marL="2438339" indent="609585">
              <a:lnSpc>
                <a:spcPct val="81000"/>
              </a:lnSpc>
              <a:buClr>
                <a:schemeClr val="accent2"/>
              </a:buClr>
              <a:buNone/>
            </a:pPr>
            <a:endParaRPr sz="2133" b="1">
              <a:solidFill>
                <a:srgbClr val="0B0080"/>
              </a:solidFill>
              <a:latin typeface="Raleway"/>
              <a:ea typeface="Raleway"/>
              <a:cs typeface="Raleway"/>
              <a:sym typeface="Raleway"/>
            </a:endParaRPr>
          </a:p>
          <a:p>
            <a:pPr marL="416972" indent="-416972">
              <a:lnSpc>
                <a:spcPct val="81000"/>
              </a:lnSpc>
              <a:buClr>
                <a:schemeClr val="accent2"/>
              </a:buClr>
              <a:buNone/>
            </a:pPr>
            <a:endParaRPr sz="2133" b="1">
              <a:solidFill>
                <a:srgbClr val="2F2D78"/>
              </a:solidFill>
              <a:latin typeface="Raleway"/>
              <a:ea typeface="Raleway"/>
              <a:cs typeface="Raleway"/>
              <a:sym typeface="Raleway"/>
            </a:endParaRPr>
          </a:p>
          <a:p>
            <a:pPr marL="416972" indent="-416972">
              <a:lnSpc>
                <a:spcPct val="81000"/>
              </a:lnSpc>
              <a:buClr>
                <a:schemeClr val="accent2"/>
              </a:buClr>
              <a:buNone/>
            </a:pPr>
            <a:r>
              <a:rPr lang="en" altLang="en" sz="2133" b="1">
                <a:solidFill>
                  <a:srgbClr val="2F2D78"/>
                </a:solidFill>
                <a:latin typeface="Raleway"/>
                <a:ea typeface="Raleway"/>
                <a:cs typeface="Raleway"/>
                <a:sym typeface="Raleway"/>
              </a:rPr>
              <a:t>Gender Identity</a:t>
            </a:r>
            <a:r>
              <a:rPr lang="en" altLang="en" sz="2133">
                <a:solidFill>
                  <a:srgbClr val="03495C"/>
                </a:solidFill>
                <a:latin typeface="Raleway"/>
                <a:ea typeface="Raleway"/>
                <a:cs typeface="Raleway"/>
                <a:sym typeface="Raleway"/>
              </a:rPr>
              <a:t> </a:t>
            </a:r>
            <a:r>
              <a:rPr lang="en" altLang="en" sz="2133">
                <a:solidFill>
                  <a:srgbClr val="000000"/>
                </a:solidFill>
                <a:latin typeface="Raleway"/>
                <a:ea typeface="Raleway"/>
                <a:cs typeface="Raleway"/>
                <a:sym typeface="Raleway"/>
              </a:rPr>
              <a:t>Man, Woman</a:t>
            </a:r>
            <a:endParaRPr sz="2133">
              <a:latin typeface="Raleway"/>
              <a:ea typeface="Raleway"/>
              <a:cs typeface="Raleway"/>
              <a:sym typeface="Raleway"/>
            </a:endParaRPr>
          </a:p>
          <a:p>
            <a:pPr marL="416972" indent="-416972">
              <a:lnSpc>
                <a:spcPct val="81000"/>
              </a:lnSpc>
              <a:buClr>
                <a:schemeClr val="accent2"/>
              </a:buClr>
              <a:buNone/>
            </a:pPr>
            <a:r>
              <a:rPr lang="en" altLang="en" sz="2133">
                <a:solidFill>
                  <a:srgbClr val="0B5395"/>
                </a:solidFill>
                <a:latin typeface="Raleway"/>
                <a:ea typeface="Raleway"/>
                <a:cs typeface="Raleway"/>
                <a:sym typeface="Raleway"/>
              </a:rPr>
              <a:t>						</a:t>
            </a:r>
            <a:endParaRPr sz="2133" b="1">
              <a:solidFill>
                <a:srgbClr val="000000"/>
              </a:solidFill>
              <a:latin typeface="Raleway"/>
              <a:ea typeface="Raleway"/>
              <a:cs typeface="Raleway"/>
              <a:sym typeface="Raleway"/>
            </a:endParaRPr>
          </a:p>
          <a:p>
            <a:pPr marL="416972" indent="-416972">
              <a:lnSpc>
                <a:spcPct val="81000"/>
              </a:lnSpc>
              <a:buClr>
                <a:schemeClr val="accent2"/>
              </a:buClr>
              <a:buNone/>
            </a:pPr>
            <a:endParaRPr sz="2133" b="1">
              <a:solidFill>
                <a:srgbClr val="2F2D78"/>
              </a:solidFill>
              <a:latin typeface="Raleway"/>
              <a:ea typeface="Raleway"/>
              <a:cs typeface="Raleway"/>
              <a:sym typeface="Raleway"/>
            </a:endParaRPr>
          </a:p>
          <a:p>
            <a:pPr marL="416972" indent="-416972">
              <a:lnSpc>
                <a:spcPct val="81000"/>
              </a:lnSpc>
              <a:buClr>
                <a:schemeClr val="accent2"/>
              </a:buClr>
              <a:buNone/>
            </a:pPr>
            <a:r>
              <a:rPr lang="en" altLang="en" sz="2133" b="1">
                <a:solidFill>
                  <a:srgbClr val="2F2D78"/>
                </a:solidFill>
                <a:latin typeface="Raleway"/>
                <a:ea typeface="Raleway"/>
                <a:cs typeface="Raleway"/>
                <a:sym typeface="Raleway"/>
              </a:rPr>
              <a:t>Sexual Orientation</a:t>
            </a:r>
            <a:r>
              <a:rPr lang="en" altLang="en" sz="2133">
                <a:solidFill>
                  <a:srgbClr val="03495C"/>
                </a:solidFill>
                <a:latin typeface="Raleway"/>
                <a:ea typeface="Raleway"/>
                <a:cs typeface="Raleway"/>
                <a:sym typeface="Raleway"/>
              </a:rPr>
              <a:t> </a:t>
            </a:r>
            <a:r>
              <a:rPr lang="en" altLang="en" sz="2133">
                <a:solidFill>
                  <a:srgbClr val="000000"/>
                </a:solidFill>
                <a:latin typeface="Raleway"/>
                <a:ea typeface="Raleway"/>
                <a:cs typeface="Raleway"/>
                <a:sym typeface="Raleway"/>
              </a:rPr>
              <a:t>Attracted to Women, Men, or anyone</a:t>
            </a:r>
            <a:endParaRPr sz="2133">
              <a:solidFill>
                <a:srgbClr val="000000"/>
              </a:solidFill>
              <a:latin typeface="Raleway"/>
              <a:ea typeface="Raleway"/>
              <a:cs typeface="Raleway"/>
              <a:sym typeface="Raleway"/>
            </a:endParaRPr>
          </a:p>
          <a:p>
            <a:pPr marL="0" indent="0">
              <a:lnSpc>
                <a:spcPct val="81000"/>
              </a:lnSpc>
              <a:buClr>
                <a:schemeClr val="accent2"/>
              </a:buClr>
              <a:buNone/>
            </a:pPr>
            <a:r>
              <a:rPr lang="en" altLang="en" sz="2133" b="1">
                <a:solidFill>
                  <a:srgbClr val="000000"/>
                </a:solidFill>
                <a:latin typeface="Raleway"/>
                <a:ea typeface="Raleway"/>
                <a:cs typeface="Raleway"/>
                <a:sym typeface="Raleway"/>
              </a:rPr>
              <a:t> 				</a:t>
            </a:r>
            <a:endParaRPr sz="3200" b="1">
              <a:solidFill>
                <a:srgbClr val="2F2D78"/>
              </a:solidFill>
              <a:latin typeface="Raleway"/>
              <a:ea typeface="Raleway"/>
              <a:cs typeface="Raleway"/>
              <a:sym typeface="Raleway"/>
            </a:endParaRPr>
          </a:p>
          <a:p>
            <a:pPr marL="0" indent="0">
              <a:lnSpc>
                <a:spcPct val="81000"/>
              </a:lnSpc>
              <a:buClr>
                <a:schemeClr val="accent2"/>
              </a:buClr>
              <a:buNone/>
            </a:pPr>
            <a:endParaRPr sz="2133" b="1">
              <a:solidFill>
                <a:srgbClr val="000000"/>
              </a:solidFill>
              <a:latin typeface="Raleway"/>
              <a:ea typeface="Raleway"/>
              <a:cs typeface="Raleway"/>
              <a:sym typeface="Raleway"/>
            </a:endParaRPr>
          </a:p>
        </p:txBody>
      </p:sp>
      <p:sp>
        <p:nvSpPr>
          <p:cNvPr id="578" name="Google Shape;578;p89"/>
          <p:cNvSpPr txBox="1"/>
          <p:nvPr/>
        </p:nvSpPr>
        <p:spPr>
          <a:xfrm>
            <a:off x="3742967" y="2640700"/>
            <a:ext cx="2604800" cy="437600"/>
          </a:xfrm>
          <a:prstGeom prst="rect">
            <a:avLst/>
          </a:prstGeom>
          <a:noFill/>
          <a:ln>
            <a:noFill/>
          </a:ln>
        </p:spPr>
        <p:txBody>
          <a:bodyPr spcFirstLastPara="1" wrap="square" lIns="121900" tIns="121900" rIns="121900" bIns="121900" numCol="1" anchor="t" anchorCtr="0">
            <a:noAutofit/>
          </a:bodyPr>
          <a:lstStyle/>
          <a:p>
            <a:r>
              <a:rPr lang="en" altLang="en" sz="3200" b="1">
                <a:solidFill>
                  <a:srgbClr val="2F2D78"/>
                </a:solidFill>
                <a:latin typeface="Raleway"/>
                <a:ea typeface="Raleway"/>
                <a:cs typeface="Raleway"/>
                <a:sym typeface="Raleway"/>
              </a:rPr>
              <a:t>Intersex</a:t>
            </a:r>
            <a:endParaRPr sz="3200" b="1">
              <a:solidFill>
                <a:srgbClr val="2F2D78"/>
              </a:solidFill>
              <a:latin typeface="Raleway"/>
              <a:ea typeface="Raleway"/>
              <a:cs typeface="Raleway"/>
              <a:sym typeface="Raleway"/>
            </a:endParaRPr>
          </a:p>
        </p:txBody>
      </p:sp>
      <p:sp>
        <p:nvSpPr>
          <p:cNvPr id="579" name="Google Shape;579;p89"/>
          <p:cNvSpPr txBox="1"/>
          <p:nvPr/>
        </p:nvSpPr>
        <p:spPr>
          <a:xfrm>
            <a:off x="4154133" y="3893433"/>
            <a:ext cx="5879600" cy="437600"/>
          </a:xfrm>
          <a:prstGeom prst="rect">
            <a:avLst/>
          </a:prstGeom>
          <a:noFill/>
          <a:ln>
            <a:noFill/>
          </a:ln>
        </p:spPr>
        <p:txBody>
          <a:bodyPr spcFirstLastPara="1" wrap="square" lIns="121900" tIns="121900" rIns="121900" bIns="121900" numCol="1" anchor="t" anchorCtr="0">
            <a:noAutofit/>
          </a:bodyPr>
          <a:lstStyle/>
          <a:p>
            <a:r>
              <a:rPr lang="en" altLang="en" sz="3200" b="1">
                <a:solidFill>
                  <a:srgbClr val="2F2D78"/>
                </a:solidFill>
                <a:latin typeface="Raleway"/>
                <a:ea typeface="Raleway"/>
                <a:cs typeface="Raleway"/>
                <a:sym typeface="Raleway"/>
              </a:rPr>
              <a:t>Transgender Identities</a:t>
            </a:r>
            <a:endParaRPr sz="3200" b="1">
              <a:solidFill>
                <a:srgbClr val="2F2D78"/>
              </a:solidFill>
              <a:latin typeface="Raleway"/>
              <a:ea typeface="Raleway"/>
              <a:cs typeface="Raleway"/>
              <a:sym typeface="Raleway"/>
            </a:endParaRPr>
          </a:p>
        </p:txBody>
      </p:sp>
      <p:sp>
        <p:nvSpPr>
          <p:cNvPr id="580" name="Google Shape;580;p89"/>
          <p:cNvSpPr txBox="1"/>
          <p:nvPr/>
        </p:nvSpPr>
        <p:spPr>
          <a:xfrm>
            <a:off x="6557967" y="3893433"/>
            <a:ext cx="6938800" cy="4000000"/>
          </a:xfrm>
          <a:prstGeom prst="rect">
            <a:avLst/>
          </a:prstGeom>
          <a:noFill/>
          <a:ln>
            <a:noFill/>
          </a:ln>
        </p:spPr>
        <p:txBody>
          <a:bodyPr spcFirstLastPara="1" wrap="square" lIns="121900" tIns="121900" rIns="121900" bIns="121900" numCol="1" anchor="ctr" anchorCtr="0">
            <a:noAutofit/>
          </a:bodyPr>
          <a:lstStyle/>
          <a:p>
            <a:pPr>
              <a:lnSpc>
                <a:spcPct val="81000"/>
              </a:lnSpc>
              <a:spcBef>
                <a:spcPts val="800"/>
              </a:spcBef>
            </a:pPr>
            <a:r>
              <a:rPr lang="en" altLang="en" sz="3200" b="1" dirty="0">
                <a:solidFill>
                  <a:srgbClr val="2F2D78"/>
                </a:solidFill>
                <a:latin typeface="Raleway"/>
                <a:ea typeface="Raleway"/>
                <a:cs typeface="Raleway"/>
                <a:sym typeface="Raleway"/>
              </a:rPr>
              <a:t>Lesbian, Gay, Bisexual</a:t>
            </a:r>
            <a:endParaRPr sz="2400" dirty="0"/>
          </a:p>
        </p:txBody>
      </p:sp>
      <p:grpSp>
        <p:nvGrpSpPr>
          <p:cNvPr id="581" name="Google Shape;581;p89"/>
          <p:cNvGrpSpPr/>
          <p:nvPr/>
        </p:nvGrpSpPr>
        <p:grpSpPr>
          <a:xfrm>
            <a:off x="10798719" y="288452"/>
            <a:ext cx="1174047" cy="1086016"/>
            <a:chOff x="5241175" y="4959100"/>
            <a:chExt cx="539775" cy="517775"/>
          </a:xfrm>
        </p:grpSpPr>
        <p:sp>
          <p:nvSpPr>
            <p:cNvPr id="582" name="Google Shape;582;p89"/>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583" name="Google Shape;583;p89"/>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584" name="Google Shape;584;p89"/>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585" name="Google Shape;585;p89"/>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586" name="Google Shape;586;p89"/>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sp>
          <p:nvSpPr>
            <p:cNvPr id="587" name="Google Shape;587;p89"/>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spcFirstLastPara="1" wrap="square" lIns="121900" tIns="121900" rIns="121900" bIns="121900" numCol="1" anchor="ctr" anchorCtr="0">
              <a:noAutofit/>
            </a:bodyPr>
            <a:lstStyle/>
            <a:p>
              <a:endParaRPr sz="2400"/>
            </a:p>
          </p:txBody>
        </p:sp>
      </p:grpSp>
    </p:spTree>
    <p:extLst>
      <p:ext uri="{BB962C8B-B14F-4D97-AF65-F5344CB8AC3E}">
        <p14:creationId xmlns:p14="http://schemas.microsoft.com/office/powerpoint/2010/main" val="5604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9"/>
                                        </p:tgtEl>
                                        <p:attrNameLst>
                                          <p:attrName>style.visibility</p:attrName>
                                        </p:attrNameLst>
                                      </p:cBhvr>
                                      <p:to>
                                        <p:strVal val="visible"/>
                                      </p:to>
                                    </p:set>
                                    <p:animEffect transition="in" filter="fade">
                                      <p:cBhvr>
                                        <p:cTn id="12" dur="1000"/>
                                        <p:tgtEl>
                                          <p:spTgt spid="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0"/>
                                        </p:tgtEl>
                                        <p:attrNameLst>
                                          <p:attrName>style.visibility</p:attrName>
                                        </p:attrNameLst>
                                      </p:cBhvr>
                                      <p:to>
                                        <p:strVal val="visible"/>
                                      </p:to>
                                    </p:set>
                                    <p:animEffect transition="in" filter="fade">
                                      <p:cBhvr>
                                        <p:cTn id="17" dur="10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3"/>
          <p:cNvPicPr preferRelativeResize="0"/>
          <p:nvPr/>
        </p:nvPicPr>
        <p:blipFill>
          <a:blip r:embed="rId3">
            <a:alphaModFix/>
          </a:blip>
          <a:stretch>
            <a:fillRect/>
          </a:stretch>
        </p:blipFill>
        <p:spPr>
          <a:xfrm>
            <a:off x="-981165" y="0"/>
            <a:ext cx="13173165" cy="6858000"/>
          </a:xfrm>
          <a:prstGeom prst="rect">
            <a:avLst/>
          </a:prstGeom>
          <a:noFill/>
          <a:ln>
            <a:noFill/>
          </a:ln>
        </p:spPr>
      </p:pic>
      <p:pic>
        <p:nvPicPr>
          <p:cNvPr id="463" name="Google Shape;463;p43"/>
          <p:cNvPicPr preferRelativeResize="0"/>
          <p:nvPr/>
        </p:nvPicPr>
        <p:blipFill>
          <a:blip r:embed="rId4">
            <a:alphaModFix/>
          </a:blip>
          <a:stretch>
            <a:fillRect/>
          </a:stretch>
        </p:blipFill>
        <p:spPr>
          <a:xfrm>
            <a:off x="10250467" y="5100468"/>
            <a:ext cx="1655931" cy="1655929"/>
          </a:xfrm>
          <a:prstGeom prst="rect">
            <a:avLst/>
          </a:prstGeom>
          <a:noFill/>
          <a:ln>
            <a:noFill/>
          </a:ln>
        </p:spPr>
      </p:pic>
    </p:spTree>
    <p:extLst>
      <p:ext uri="{BB962C8B-B14F-4D97-AF65-F5344CB8AC3E}">
        <p14:creationId xmlns:p14="http://schemas.microsoft.com/office/powerpoint/2010/main" val="381971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42"/>
          <p:cNvPicPr preferRelativeResize="0"/>
          <p:nvPr/>
        </p:nvPicPr>
        <p:blipFill>
          <a:blip r:embed="rId3">
            <a:alphaModFix/>
          </a:blip>
          <a:stretch>
            <a:fillRect/>
          </a:stretch>
        </p:blipFill>
        <p:spPr>
          <a:xfrm>
            <a:off x="379220" y="972273"/>
            <a:ext cx="6253500" cy="5380255"/>
          </a:xfrm>
          <a:prstGeom prst="rect">
            <a:avLst/>
          </a:prstGeom>
          <a:noFill/>
          <a:ln>
            <a:noFill/>
          </a:ln>
        </p:spPr>
      </p:pic>
      <p:sp>
        <p:nvSpPr>
          <p:cNvPr id="457" name="Google Shape;457;p42"/>
          <p:cNvSpPr txBox="1"/>
          <p:nvPr/>
        </p:nvSpPr>
        <p:spPr>
          <a:xfrm>
            <a:off x="7391633" y="1877567"/>
            <a:ext cx="4170000" cy="2094800"/>
          </a:xfrm>
          <a:prstGeom prst="rect">
            <a:avLst/>
          </a:prstGeom>
          <a:noFill/>
          <a:ln>
            <a:noFill/>
          </a:ln>
        </p:spPr>
        <p:txBody>
          <a:bodyPr spcFirstLastPara="1" wrap="square" lIns="121900" tIns="121900" rIns="121900" bIns="121900" anchor="t" anchorCtr="0">
            <a:noAutofit/>
          </a:bodyPr>
          <a:lstStyle/>
          <a:p>
            <a:r>
              <a:rPr lang="en" sz="4000" b="1">
                <a:latin typeface="Nunito"/>
                <a:ea typeface="Nunito"/>
                <a:cs typeface="Nunito"/>
                <a:sym typeface="Nunito"/>
              </a:rPr>
              <a:t>An ally’s best tool: A Journey Story</a:t>
            </a:r>
            <a:endParaRPr sz="4000" b="1">
              <a:latin typeface="Nunito"/>
              <a:ea typeface="Nunito"/>
              <a:cs typeface="Nunito"/>
              <a:sym typeface="Nunito"/>
            </a:endParaRPr>
          </a:p>
        </p:txBody>
      </p:sp>
    </p:spTree>
    <p:extLst>
      <p:ext uri="{BB962C8B-B14F-4D97-AF65-F5344CB8AC3E}">
        <p14:creationId xmlns:p14="http://schemas.microsoft.com/office/powerpoint/2010/main" val="312123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941ACE-93F3-43DD-8A70-6DF374905C93}"/>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Community Norms</a:t>
            </a:r>
          </a:p>
        </p:txBody>
      </p:sp>
      <p:sp>
        <p:nvSpPr>
          <p:cNvPr id="5" name="Content Placeholder 4">
            <a:extLst>
              <a:ext uri="{FF2B5EF4-FFF2-40B4-BE49-F238E27FC236}">
                <a16:creationId xmlns:a16="http://schemas.microsoft.com/office/drawing/2014/main" id="{A0B207C6-E917-48EE-AFA3-F502B8FF494B}"/>
              </a:ext>
            </a:extLst>
          </p:cNvPr>
          <p:cNvSpPr>
            <a:spLocks noGrp="1"/>
          </p:cNvSpPr>
          <p:nvPr>
            <p:ph idx="1"/>
          </p:nvPr>
        </p:nvSpPr>
        <p:spPr>
          <a:xfrm>
            <a:off x="686834" y="1153571"/>
            <a:ext cx="10029112" cy="5254849"/>
          </a:xfrm>
        </p:spPr>
        <p:txBody>
          <a:bodyPr anchor="ctr">
            <a:normAutofit lnSpcReduction="10000"/>
          </a:bodyPr>
          <a:lstStyle/>
          <a:p>
            <a:pPr marL="0" indent="0">
              <a:buNone/>
            </a:pPr>
            <a:r>
              <a:rPr lang="en-US" b="1" dirty="0"/>
              <a:t>Community Agreements for Community Building and </a:t>
            </a:r>
            <a:r>
              <a:rPr lang="en-US" b="1" dirty="0" smtClean="0"/>
              <a:t>Conversation</a:t>
            </a:r>
          </a:p>
          <a:p>
            <a:pPr marL="0" indent="0">
              <a:buNone/>
            </a:pPr>
            <a:r>
              <a:rPr lang="en-US" dirty="0" smtClean="0"/>
              <a:t>  </a:t>
            </a:r>
            <a:endParaRPr lang="en-US" dirty="0"/>
          </a:p>
          <a:p>
            <a:pPr lvl="0"/>
            <a:r>
              <a:rPr lang="en-US" dirty="0"/>
              <a:t>Anchor in curiosity</a:t>
            </a:r>
          </a:p>
          <a:p>
            <a:pPr marL="0" indent="0">
              <a:buNone/>
            </a:pPr>
            <a:endParaRPr lang="en-US" dirty="0"/>
          </a:p>
          <a:p>
            <a:pPr lvl="0"/>
            <a:r>
              <a:rPr lang="en-US" dirty="0"/>
              <a:t>Be present</a:t>
            </a:r>
          </a:p>
          <a:p>
            <a:pPr marL="0" indent="0">
              <a:buNone/>
            </a:pPr>
            <a:endParaRPr lang="en-US" dirty="0"/>
          </a:p>
          <a:p>
            <a:pPr lvl="0"/>
            <a:r>
              <a:rPr lang="en-US" dirty="0"/>
              <a:t>Make space, take space</a:t>
            </a:r>
          </a:p>
          <a:p>
            <a:pPr marL="0" indent="0">
              <a:buNone/>
            </a:pPr>
            <a:endParaRPr lang="en-US" dirty="0"/>
          </a:p>
          <a:p>
            <a:pPr lvl="0"/>
            <a:r>
              <a:rPr lang="en-US" dirty="0"/>
              <a:t>Practice power analysis (who am I to others in the room?)</a:t>
            </a:r>
          </a:p>
          <a:p>
            <a:pPr marL="0" indent="0">
              <a:buNone/>
            </a:pPr>
            <a:endParaRPr lang="en-US" dirty="0"/>
          </a:p>
          <a:p>
            <a:pPr lvl="0"/>
            <a:r>
              <a:rPr lang="en-US" dirty="0"/>
              <a:t>“I” </a:t>
            </a:r>
            <a:r>
              <a:rPr lang="en-US" dirty="0" smtClean="0"/>
              <a:t>statements</a:t>
            </a:r>
          </a:p>
          <a:p>
            <a:pPr lvl="0"/>
            <a:endParaRPr lang="en-US" dirty="0" smtClean="0"/>
          </a:p>
          <a:p>
            <a:pPr lvl="0"/>
            <a:r>
              <a:rPr lang="en-US" dirty="0"/>
              <a:t> “Assume positive intent, affirm negative impact.”</a:t>
            </a:r>
          </a:p>
          <a:p>
            <a:pPr lvl="0"/>
            <a:endParaRPr lang="en-US" sz="2400" dirty="0"/>
          </a:p>
        </p:txBody>
      </p:sp>
    </p:spTree>
    <p:extLst>
      <p:ext uri="{BB962C8B-B14F-4D97-AF65-F5344CB8AC3E}">
        <p14:creationId xmlns:p14="http://schemas.microsoft.com/office/powerpoint/2010/main" val="399830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59"/>
            <a:ext cx="10972800" cy="885141"/>
          </a:xfrm>
        </p:spPr>
        <p:txBody>
          <a:bodyPr>
            <a:noAutofit/>
          </a:bodyPr>
          <a:lstStyle/>
          <a:p>
            <a:r>
              <a:rPr lang="en-US" b="1" dirty="0">
                <a:solidFill>
                  <a:srgbClr val="6C7373"/>
                </a:solidFill>
                <a:latin typeface="Arial" charset="0"/>
                <a:ea typeface="Arial" charset="0"/>
                <a:cs typeface="Arial" charset="0"/>
              </a:rPr>
              <a:t>Agenda- Saturday, March 4th, 2023 </a:t>
            </a:r>
            <a:br>
              <a:rPr lang="en-US" b="1" dirty="0">
                <a:solidFill>
                  <a:srgbClr val="6C7373"/>
                </a:solidFill>
                <a:latin typeface="Arial" charset="0"/>
                <a:ea typeface="Arial" charset="0"/>
                <a:cs typeface="Arial" charset="0"/>
              </a:rPr>
            </a:br>
            <a:r>
              <a:rPr lang="en-US" b="1" dirty="0">
                <a:solidFill>
                  <a:srgbClr val="6C7373"/>
                </a:solidFill>
                <a:latin typeface="Arial" charset="0"/>
                <a:ea typeface="Arial" charset="0"/>
                <a:cs typeface="Arial" charset="0"/>
              </a:rPr>
              <a:t>1:30-2:30 CST</a:t>
            </a:r>
            <a:endParaRPr lang="en-US" b="1" dirty="0">
              <a:solidFill>
                <a:srgbClr val="6C7373"/>
              </a:solidFill>
              <a:latin typeface="Arial" charset="0"/>
              <a:ea typeface="Arial" charset="0"/>
              <a:cs typeface="Arial" charset="0"/>
            </a:endParaRPr>
          </a:p>
        </p:txBody>
      </p:sp>
      <p:sp>
        <p:nvSpPr>
          <p:cNvPr id="3" name="Content Placeholder 2"/>
          <p:cNvSpPr>
            <a:spLocks noGrp="1"/>
          </p:cNvSpPr>
          <p:nvPr>
            <p:ph idx="1"/>
          </p:nvPr>
        </p:nvSpPr>
        <p:spPr>
          <a:xfrm>
            <a:off x="609600" y="2268322"/>
            <a:ext cx="10972800" cy="3975100"/>
          </a:xfrm>
        </p:spPr>
        <p:txBody>
          <a:bodyPr/>
          <a:lstStyle/>
          <a:p>
            <a:pPr marL="0" indent="0">
              <a:buNone/>
            </a:pPr>
            <a:r>
              <a:rPr lang="en-US" sz="2800" dirty="0" smtClean="0"/>
              <a:t>1:30-1:35 Stroll in and attune to space</a:t>
            </a:r>
          </a:p>
          <a:p>
            <a:pPr marL="0" indent="0">
              <a:buNone/>
            </a:pPr>
            <a:r>
              <a:rPr lang="en-US" sz="2800" dirty="0" smtClean="0"/>
              <a:t>1:35-1:45 Introduction of Speaker, Space, and Topic</a:t>
            </a:r>
          </a:p>
          <a:p>
            <a:pPr marL="0" indent="0">
              <a:buNone/>
            </a:pPr>
            <a:r>
              <a:rPr lang="en-US" sz="2800" dirty="0" smtClean="0"/>
              <a:t>1:45-2:15 A Lesson in Language: LGBTQ Terminology Tips and Tools</a:t>
            </a:r>
          </a:p>
          <a:p>
            <a:pPr marL="0" indent="0">
              <a:buNone/>
            </a:pPr>
            <a:r>
              <a:rPr lang="en-US" sz="2800" dirty="0" smtClean="0"/>
              <a:t>2:15-2:30 Conversation and Questions</a:t>
            </a:r>
          </a:p>
          <a:p>
            <a:pPr marL="0" indent="0">
              <a:buNone/>
            </a:pPr>
            <a:endParaRPr lang="en-US" b="1" dirty="0" smtClean="0"/>
          </a:p>
        </p:txBody>
      </p:sp>
    </p:spTree>
    <p:extLst>
      <p:ext uri="{BB962C8B-B14F-4D97-AF65-F5344CB8AC3E}">
        <p14:creationId xmlns:p14="http://schemas.microsoft.com/office/powerpoint/2010/main" val="384054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04840" y="902829"/>
            <a:ext cx="8021255" cy="5293757"/>
          </a:xfrm>
          <a:prstGeom prst="rect">
            <a:avLst/>
          </a:prstGeom>
          <a:noFill/>
        </p:spPr>
        <p:txBody>
          <a:bodyPr wrap="square" rtlCol="0">
            <a:spAutoFit/>
          </a:bodyPr>
          <a:lstStyle/>
          <a:p>
            <a:endParaRPr lang="en-US" dirty="0"/>
          </a:p>
          <a:p>
            <a:r>
              <a:rPr lang="en-US" sz="1600" i="1" dirty="0"/>
              <a:t>Born in </a:t>
            </a:r>
            <a:r>
              <a:rPr lang="en-US" sz="1600" i="1" dirty="0" err="1"/>
              <a:t>Waddy</a:t>
            </a:r>
            <a:r>
              <a:rPr lang="en-US" sz="1600" i="1" dirty="0"/>
              <a:t>, Kentucky in 1886, Lucy Hicks Anderson insisted on wearing dresses to school. While Anderson was a child her concerned mother took her to a doctor who suggested that she allow her child to live as a female. By age 15, she changed her name to Lucy and left home. Lucy Lawson married Clarence Hicks in 1920 and divorced him in 1929. Working as a domestic, she saved her money and eventually owned and operated a brothel in Oxnard, CA. In 1944, Lucy Hicks married Reuben Anderson. But in 1945, when an outbreak of venereal disease in Oxnard was said to have originated from Hicks’s establishment, the employees were ordered to undergo a medical physical examination where it was revealed that Lucy was assigned male at birth. Upon discovery, the Ventura County District Attorney voided the marriage and arrested Lucy for perjury, justifying the charge by saying she had signed the marriage license stating there were “no legal objections to the marriage.” Both Lucy Hicks Anderson and her husband were tried by the federal government. During her perjury trial Lucy Hicks Anderson insisted that a person could appear to be of one sex but actually belong to the other, saying, “I defy any doctor in the world to prove that I am not a woman.” She told reporters, “I have lived, dressed, acted just what I am, a woman.” She was placed on ten years probation as an alternative to prison. However, her troubles were not over. When the government concluded that Lucy had been illegally receiving Anderson’s allotment checks as the wife of a member of the U.S. Army, the couple was tried and convicted of fraud. After her release from prison, Lucy Hicks Anderson was banned from moving back to Oxnard. She relocated to Los Angeles where she lived until her death in 1954.</a:t>
            </a:r>
          </a:p>
        </p:txBody>
      </p:sp>
      <p:pic>
        <p:nvPicPr>
          <p:cNvPr id="3" name="Picture 2"/>
          <p:cNvPicPr>
            <a:picLocks noChangeAspect="1"/>
          </p:cNvPicPr>
          <p:nvPr/>
        </p:nvPicPr>
        <p:blipFill>
          <a:blip r:embed="rId3"/>
          <a:stretch>
            <a:fillRect/>
          </a:stretch>
        </p:blipFill>
        <p:spPr>
          <a:xfrm>
            <a:off x="312515" y="1030145"/>
            <a:ext cx="3565004" cy="5053423"/>
          </a:xfrm>
          <a:prstGeom prst="rect">
            <a:avLst/>
          </a:prstGeom>
        </p:spPr>
      </p:pic>
      <p:sp>
        <p:nvSpPr>
          <p:cNvPr id="5" name="TextBox 4"/>
          <p:cNvSpPr txBox="1"/>
          <p:nvPr/>
        </p:nvSpPr>
        <p:spPr>
          <a:xfrm>
            <a:off x="185195" y="6083568"/>
            <a:ext cx="3819645" cy="369332"/>
          </a:xfrm>
          <a:prstGeom prst="rect">
            <a:avLst/>
          </a:prstGeom>
          <a:noFill/>
        </p:spPr>
        <p:txBody>
          <a:bodyPr wrap="square" rtlCol="0">
            <a:spAutoFit/>
          </a:bodyPr>
          <a:lstStyle/>
          <a:p>
            <a:pPr algn="ctr"/>
            <a:r>
              <a:rPr lang="en-US" b="1" dirty="0" smtClean="0"/>
              <a:t>Lucy Hicks Anderson </a:t>
            </a:r>
            <a:endParaRPr lang="en-US" b="1" dirty="0"/>
          </a:p>
        </p:txBody>
      </p:sp>
      <p:sp>
        <p:nvSpPr>
          <p:cNvPr id="6" name="TextBox 5"/>
          <p:cNvSpPr txBox="1"/>
          <p:nvPr/>
        </p:nvSpPr>
        <p:spPr>
          <a:xfrm>
            <a:off x="8947228" y="6060418"/>
            <a:ext cx="4213184" cy="369332"/>
          </a:xfrm>
          <a:prstGeom prst="rect">
            <a:avLst/>
          </a:prstGeom>
          <a:noFill/>
        </p:spPr>
        <p:txBody>
          <a:bodyPr wrap="square" rtlCol="0">
            <a:spAutoFit/>
          </a:bodyPr>
          <a:lstStyle/>
          <a:p>
            <a:r>
              <a:rPr lang="en-US" dirty="0" smtClean="0"/>
              <a:t>(</a:t>
            </a:r>
            <a:r>
              <a:rPr lang="en-US" dirty="0" err="1" smtClean="0"/>
              <a:t>Legacyprojectchicago</a:t>
            </a:r>
            <a:r>
              <a:rPr lang="en-US" dirty="0" smtClean="0"/>
              <a:t>, 2022)</a:t>
            </a:r>
            <a:endParaRPr lang="en-US" dirty="0"/>
          </a:p>
        </p:txBody>
      </p:sp>
    </p:spTree>
    <p:extLst>
      <p:ext uri="{BB962C8B-B14F-4D97-AF65-F5344CB8AC3E}">
        <p14:creationId xmlns:p14="http://schemas.microsoft.com/office/powerpoint/2010/main" val="235687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bDHhbWCSEX67Kss4W8ThiLskr3VfHcSpWE87D_Pqc-O6CaMLsPp95-mlIBDVw-umVxX5M0lLko60JnXcYHwAysDyjxSwUW0EbyDRXornErJD7PVs-f0YdXN8Xz_a-T3x8y51MWTqVD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2422" y="968384"/>
            <a:ext cx="8366018" cy="541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66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dcj0Oxz_PXq0scbUIspfx2EKUz0r3ydgbDhLtu2PaXn1NZCEdLNNNovCtN6ePkAelaquD0-PkeGoxI1eOtTGSowcRIAOGnMUARByLsahVBFp_f_L_KbZ7RzcMnJbC00QLMTfjybux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296" y="1139858"/>
            <a:ext cx="9865489" cy="516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8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6.googleusercontent.com/vjDkllGLf8o72eD0lmUWwR7sCyGzsv1FUTgGGVbfel291YqYr5TPFnxYu5j2-TNQd3qDWsWp1drHj2QQc_NX6fYpSoH30Ly5Zlo3IcMVCvCQKQKnGR0hdOxN2mhg9KmFS1JZOfZjy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984" y="1086757"/>
            <a:ext cx="9384175" cy="5223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87210" y="2480397"/>
            <a:ext cx="5984110" cy="1446550"/>
          </a:xfrm>
          <a:prstGeom prst="rect">
            <a:avLst/>
          </a:prstGeom>
        </p:spPr>
        <p:txBody>
          <a:bodyPr wrap="square">
            <a:spAutoFit/>
          </a:bodyPr>
          <a:lstStyle/>
          <a:p>
            <a:pPr algn="ctr"/>
            <a:r>
              <a:rPr lang="en-US" sz="4400" b="1" dirty="0">
                <a:solidFill>
                  <a:srgbClr val="000000"/>
                </a:solidFill>
                <a:latin typeface="Arial" panose="020B0604020202020204" pitchFamily="34" charset="0"/>
              </a:rPr>
              <a:t>Intersectional Lasagna</a:t>
            </a:r>
            <a:endParaRPr lang="en-US" sz="4400" dirty="0"/>
          </a:p>
        </p:txBody>
      </p:sp>
    </p:spTree>
    <p:extLst>
      <p:ext uri="{BB962C8B-B14F-4D97-AF65-F5344CB8AC3E}">
        <p14:creationId xmlns:p14="http://schemas.microsoft.com/office/powerpoint/2010/main" val="1818715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522C38C987F74CBB2F7F816FC8B203" ma:contentTypeVersion="6" ma:contentTypeDescription="Create a new document." ma:contentTypeScope="" ma:versionID="b72847a452fdd2e4b4ea4701f9cf3772">
  <xsd:schema xmlns:xsd="http://www.w3.org/2001/XMLSchema" xmlns:xs="http://www.w3.org/2001/XMLSchema" xmlns:p="http://schemas.microsoft.com/office/2006/metadata/properties" xmlns:ns1="http://schemas.microsoft.com/sharepoint/v3" targetNamespace="http://schemas.microsoft.com/office/2006/metadata/properties" ma:root="true" ma:fieldsID="2947fe7077347b771850eae43cdb8b9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CB292B-D3F8-4A54-A02E-20DB78B9947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1D11A0D-D04B-4914-B760-B5BB1F64B438}">
  <ds:schemaRefs>
    <ds:schemaRef ds:uri="http://schemas.microsoft.com/sharepoint/v3/contenttype/forms"/>
  </ds:schemaRefs>
</ds:datastoreItem>
</file>

<file path=customXml/itemProps3.xml><?xml version="1.0" encoding="utf-8"?>
<ds:datastoreItem xmlns:ds="http://schemas.openxmlformats.org/officeDocument/2006/customXml" ds:itemID="{D52AB3F5-8500-48DE-B578-3F2D116A8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5479</TotalTime>
  <Words>2391</Words>
  <Application>Microsoft Office PowerPoint</Application>
  <PresentationFormat>Widescreen</PresentationFormat>
  <Paragraphs>188</Paragraphs>
  <Slides>35</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Calibri</vt:lpstr>
      <vt:lpstr>Helvetica Neue</vt:lpstr>
      <vt:lpstr>Merriweather</vt:lpstr>
      <vt:lpstr>Noto Sans Symbols</vt:lpstr>
      <vt:lpstr>Nunito</vt:lpstr>
      <vt:lpstr>Raleway</vt:lpstr>
      <vt:lpstr>Raleway ExtraBold</vt:lpstr>
      <vt:lpstr>Raleway Light</vt:lpstr>
      <vt:lpstr>Roboto</vt:lpstr>
      <vt:lpstr>Times New Roman</vt:lpstr>
      <vt:lpstr>Office Theme</vt:lpstr>
      <vt:lpstr>A Lesson in Language LGBTQ+ Terminology </vt:lpstr>
      <vt:lpstr>PowerPoint Presentation</vt:lpstr>
      <vt:lpstr>Sitting in Discomfort and Treating Shock</vt:lpstr>
      <vt:lpstr>Community Norms</vt:lpstr>
      <vt:lpstr>Agenda- Saturday, March 4th, 2023  1:30-2:30 CST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Sex &amp; Gender</vt:lpstr>
      <vt:lpstr>Definition: SEX</vt:lpstr>
      <vt:lpstr>PowerPoint Presentation</vt:lpstr>
      <vt:lpstr>Definition: INTERSEX</vt:lpstr>
      <vt:lpstr>Definition: GENDER</vt:lpstr>
      <vt:lpstr>Definitions</vt:lpstr>
      <vt:lpstr>Definition: TRANSGENDER</vt:lpstr>
      <vt:lpstr>Definition: TRANSGENDER</vt:lpstr>
      <vt:lpstr>PowerPoint Presentation</vt:lpstr>
      <vt:lpstr>Definition: CIS-GENDER</vt:lpstr>
      <vt:lpstr>PowerPoint Presentation</vt:lpstr>
      <vt:lpstr>Sexual Orientation</vt:lpstr>
      <vt:lpstr>Definition: SEXUAL ORIENTATION</vt:lpstr>
      <vt:lpstr>Sexual Orientations</vt:lpstr>
      <vt:lpstr>PowerPoint Presentation</vt:lpstr>
      <vt:lpstr>Who has a Sexual Orientation &amp; Gender Identity?</vt:lpstr>
      <vt:lpstr>PowerPoint Presentation</vt:lpstr>
      <vt:lpstr>Note on Pronouns</vt:lpstr>
      <vt:lpstr>PowerPoint Presentation</vt:lpstr>
      <vt:lpstr>PowerPoint Presentation</vt:lpstr>
      <vt:lpstr>Non-inclusive Assumptions</vt:lpstr>
      <vt:lpstr>PowerPoint Presentation</vt:lpstr>
      <vt:lpstr>PowerPoint Presentation</vt:lpstr>
    </vt:vector>
  </TitlesOfParts>
  <Company>IDEO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Heys</dc:creator>
  <cp:lastModifiedBy>Fuchs, Elizabeth</cp:lastModifiedBy>
  <cp:revision>204</cp:revision>
  <dcterms:created xsi:type="dcterms:W3CDTF">2012-08-03T10:29:40Z</dcterms:created>
  <dcterms:modified xsi:type="dcterms:W3CDTF">2023-03-03T19:09:43Z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0x010100E3522C38C987F74CBB2F7F816FC8B203</vt:lpwstr>
  </property>
</Properties>
</file>