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3" r:id="rId19"/>
    <p:sldId id="276" r:id="rId20"/>
    <p:sldId id="274" r:id="rId21"/>
    <p:sldId id="275" r:id="rId2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4C3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7A0BBC-1985-4935-80D2-7766C959EA19}" v="21" dt="2023-02-24T20:21:27.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884" autoAdjust="0"/>
  </p:normalViewPr>
  <p:slideViewPr>
    <p:cSldViewPr snapToGrid="0">
      <p:cViewPr varScale="1">
        <p:scale>
          <a:sx n="56" d="100"/>
          <a:sy n="56" d="100"/>
        </p:scale>
        <p:origin x="378" y="-150"/>
      </p:cViewPr>
      <p:guideLst>
        <p:guide orient="horz" pos="1776"/>
        <p:guide pos="3840"/>
      </p:guideLst>
    </p:cSldViewPr>
  </p:slideViewPr>
  <p:notesTextViewPr>
    <p:cViewPr>
      <p:scale>
        <a:sx n="3" d="2"/>
        <a:sy n="3" d="2"/>
      </p:scale>
      <p:origin x="0" y="0"/>
    </p:cViewPr>
  </p:notesTextViewPr>
  <p:notesViewPr>
    <p:cSldViewPr snapToGrid="0">
      <p:cViewPr varScale="1">
        <p:scale>
          <a:sx n="85" d="100"/>
          <a:sy n="85" d="100"/>
        </p:scale>
        <p:origin x="29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44B224B-A31C-4C30-A452-F0D022C1A00D}" type="datetimeFigureOut">
              <a:rPr lang="en-US" smtClean="0"/>
              <a:t>2/24/2023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13D685F7-6288-4D4C-9BEA-65BDFA990F95}" type="slidenum">
              <a:rPr lang="en-US" smtClean="0"/>
              <a:t>‹#›</a:t>
            </a:fld>
            <a:endParaRPr lang="en-US"/>
          </a:p>
        </p:txBody>
      </p:sp>
    </p:spTree>
    <p:extLst>
      <p:ext uri="{BB962C8B-B14F-4D97-AF65-F5344CB8AC3E}">
        <p14:creationId xmlns:p14="http://schemas.microsoft.com/office/powerpoint/2010/main" val="360677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D685F7-6288-4D4C-9BEA-65BDFA990F95}" type="slidenum">
              <a:rPr lang="en-US" smtClean="0"/>
              <a:t>1</a:t>
            </a:fld>
            <a:endParaRPr lang="en-US"/>
          </a:p>
        </p:txBody>
      </p:sp>
    </p:spTree>
    <p:extLst>
      <p:ext uri="{BB962C8B-B14F-4D97-AF65-F5344CB8AC3E}">
        <p14:creationId xmlns:p14="http://schemas.microsoft.com/office/powerpoint/2010/main" val="384771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While a person’s gender identity, gender expression, and sexual orientation might evolve over time (a process sometimes referred to as questioning), these characteristics are not changeable through things like talk therapy or, for faith-based people, praying. When a young person is in a questioning process and figuring out who they are, the most important thing to communicate is that you love them, that you are grateful to them for letting you know, and that you will be there for them as they discern who they are and whom they love. Let them guide the conversation so that it is not overwhelming to either you or to your loved one. </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10</a:t>
            </a:fld>
            <a:endParaRPr lang="en-US"/>
          </a:p>
        </p:txBody>
      </p:sp>
    </p:spTree>
    <p:extLst>
      <p:ext uri="{BB962C8B-B14F-4D97-AF65-F5344CB8AC3E}">
        <p14:creationId xmlns:p14="http://schemas.microsoft.com/office/powerpoint/2010/main" val="340504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We strongly suggest that you let your loved one lead. When they are ready, they will talk to you if they feel it is safe to do so. Whether they want to share their hopes for the future, or a situation that happened in school, the prospect for open discussion is endless. If you have a sense that your grandchild might want to talk, but isn’t doing so on their own, a gentle open-ended question, such as, “How did things go at school today?” can open the door to dialogue. Express your support, don’t push, and really listen when they talk.</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11</a:t>
            </a:fld>
            <a:endParaRPr lang="en-US"/>
          </a:p>
        </p:txBody>
      </p:sp>
    </p:spTree>
    <p:extLst>
      <p:ext uri="{BB962C8B-B14F-4D97-AF65-F5344CB8AC3E}">
        <p14:creationId xmlns:p14="http://schemas.microsoft.com/office/powerpoint/2010/main" val="3888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Let’s set a baseline: At some point, at some time, you are going to say the wrong thing—parents and grandparents always have that moment! It’s okay; you’re human and it happens, and it doesn’t mean you don’t love your grandchild. This is new for you and for them. If you make a misstep in your response—whether accidentally using incorrect pronouns or asking a too-personal question—apologize and work to do better next time; no one is perfect. It is in making the attempt that you show your love and support. </a:t>
            </a:r>
          </a:p>
        </p:txBody>
      </p:sp>
      <p:sp>
        <p:nvSpPr>
          <p:cNvPr id="4" name="Slide Number Placeholder 3"/>
          <p:cNvSpPr>
            <a:spLocks noGrp="1"/>
          </p:cNvSpPr>
          <p:nvPr>
            <p:ph type="sldNum" sz="quarter" idx="10"/>
          </p:nvPr>
        </p:nvSpPr>
        <p:spPr/>
        <p:txBody>
          <a:bodyPr/>
          <a:lstStyle/>
          <a:p>
            <a:fld id="{13D685F7-6288-4D4C-9BEA-65BDFA990F95}" type="slidenum">
              <a:rPr lang="en-US" smtClean="0"/>
              <a:t>12</a:t>
            </a:fld>
            <a:endParaRPr lang="en-US"/>
          </a:p>
        </p:txBody>
      </p:sp>
    </p:spTree>
    <p:extLst>
      <p:ext uri="{BB962C8B-B14F-4D97-AF65-F5344CB8AC3E}">
        <p14:creationId xmlns:p14="http://schemas.microsoft.com/office/powerpoint/2010/main" val="269116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First and foremost, lead with love. Your support can be shown in many ways, from welcoming their LGBTQ+ friends into your home, taking them shopping for that just-right piece of clothing they’ve been asking for, helping provide access to age-appropriate resources, or even just speaking positively about an LGBTQ+ character you saw on television. Showing an interest in their lives, inclusive of their whole selves, is a powerful way to show that you care. And even if you are struggling to understand, you can still support and affirm your grandchild’s identity, and then take your worry to a peer or friend for support. Consider attending a PFLAG meeting (find a local chapter at pflag.org/find) or connecting with a local LGBTQ+ center (visit lgbtcenters.org to find one near you) to get this important support for yourself. </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13</a:t>
            </a:fld>
            <a:endParaRPr lang="en-US"/>
          </a:p>
        </p:txBody>
      </p:sp>
    </p:spTree>
    <p:extLst>
      <p:ext uri="{BB962C8B-B14F-4D97-AF65-F5344CB8AC3E}">
        <p14:creationId xmlns:p14="http://schemas.microsoft.com/office/powerpoint/2010/main" val="342809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One way to show your grandchild that you have their back is to be open and direct when speaking with others. If you have their permission to be out as a grandparent of an LGBTQ+ person, it is absolutely appropriate (and encouraged) to say something such as, “I have LGBTQ+ relatives and friends and when you make those jokes, it hurts me. I don’t appreciate jokes that make fun of people I love and care about.” </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14</a:t>
            </a:fld>
            <a:endParaRPr lang="en-US"/>
          </a:p>
        </p:txBody>
      </p:sp>
    </p:spTree>
    <p:extLst>
      <p:ext uri="{BB962C8B-B14F-4D97-AF65-F5344CB8AC3E}">
        <p14:creationId xmlns:p14="http://schemas.microsoft.com/office/powerpoint/2010/main" val="3925388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pPr defTabSz="939363">
              <a:defRPr/>
            </a:pPr>
            <a:r>
              <a:rPr lang="en-US" dirty="0"/>
              <a:t>There is a wealth of information and many supportive people and peers who are here for you. </a:t>
            </a:r>
          </a:p>
          <a:p>
            <a:pPr defTabSz="939363">
              <a:defRPr/>
            </a:pPr>
            <a:endParaRPr lang="en-US" dirty="0"/>
          </a:p>
          <a:p>
            <a:pPr defTabSz="939363">
              <a:defRPr/>
            </a:pPr>
            <a:r>
              <a:rPr lang="en-US" dirty="0"/>
              <a:t>You can turn to family and friends whom</a:t>
            </a:r>
            <a:r>
              <a:rPr lang="en-US" baseline="0" dirty="0"/>
              <a:t> you know will be supportive, you can turn to organizations like SAGE and PFLAG.</a:t>
            </a:r>
            <a:endParaRPr lang="en-US" dirty="0"/>
          </a:p>
          <a:p>
            <a:pPr defTabSz="939363">
              <a:defRPr/>
            </a:pPr>
            <a:endParaRPr lang="en-US" dirty="0"/>
          </a:p>
          <a:p>
            <a:pPr defTabSz="939363">
              <a:defRPr/>
            </a:pPr>
            <a:r>
              <a:rPr lang="en-US" dirty="0"/>
              <a:t>SAGE Resources </a:t>
            </a:r>
          </a:p>
          <a:p>
            <a:pPr defTabSz="939363">
              <a:defRPr/>
            </a:pPr>
            <a:r>
              <a:rPr lang="en-US" dirty="0"/>
              <a:t>As a supportive grandparent, you may start to learn of peers who are LGBTQ+ and seeking support. Here are resources to assist older LGBTQ+ friends and family.</a:t>
            </a:r>
          </a:p>
          <a:p>
            <a:pPr defTabSz="939363">
              <a:defRPr/>
            </a:pPr>
            <a:r>
              <a:rPr lang="en-US" dirty="0"/>
              <a:t>Best Practice Guides for Supporting LGBT Older Adults lgbtagingcenter.org/guides</a:t>
            </a:r>
          </a:p>
          <a:p>
            <a:pPr defTabSz="939363">
              <a:defRPr/>
            </a:pPr>
            <a:r>
              <a:rPr lang="en-US" dirty="0"/>
              <a:t>I’m Coming Out: Coming Out as LGBT in Later Life lgbtagingcenter.org/</a:t>
            </a:r>
            <a:r>
              <a:rPr lang="en-US" dirty="0" err="1"/>
              <a:t>comingoutlater</a:t>
            </a:r>
            <a:endParaRPr lang="en-US" dirty="0"/>
          </a:p>
          <a:p>
            <a:pPr defTabSz="939363">
              <a:defRPr/>
            </a:pPr>
            <a:r>
              <a:rPr lang="en-US" dirty="0"/>
              <a:t>SAGE National LGBT Elder Hotline sageusa.org/hotline</a:t>
            </a:r>
          </a:p>
          <a:p>
            <a:endParaRPr lang="en-US" dirty="0"/>
          </a:p>
          <a:p>
            <a:r>
              <a:rPr lang="en-US" dirty="0"/>
              <a:t>(SHARE</a:t>
            </a:r>
            <a:r>
              <a:rPr lang="en-US" baseline="0" dirty="0"/>
              <a:t> ABOUT SAGE RESOURCES, then PASS TO LIZ)</a:t>
            </a:r>
            <a:endParaRPr lang="en-US" dirty="0"/>
          </a:p>
          <a:p>
            <a:endParaRPr lang="en-US" dirty="0"/>
          </a:p>
          <a:p>
            <a:r>
              <a:rPr lang="en-US" dirty="0"/>
              <a:t>LIZ:</a:t>
            </a:r>
          </a:p>
          <a:p>
            <a:endParaRPr lang="en-US" dirty="0"/>
          </a:p>
          <a:p>
            <a:r>
              <a:rPr lang="en-US" dirty="0"/>
              <a:t>PFLAG National has nearly 400 chapters across the United States, and has additional resources including publications and online learning opportunities. </a:t>
            </a:r>
          </a:p>
          <a:p>
            <a:r>
              <a:rPr lang="en-US" dirty="0"/>
              <a:t>PFLAG Publications are at pflag.org/publications</a:t>
            </a:r>
          </a:p>
          <a:p>
            <a:endParaRPr lang="en-US" dirty="0"/>
          </a:p>
          <a:p>
            <a:r>
              <a:rPr lang="en-US" dirty="0"/>
              <a:t>All of PFLAG’s books are available for free download, including</a:t>
            </a:r>
          </a:p>
          <a:p>
            <a:endParaRPr lang="en-US" dirty="0"/>
          </a:p>
          <a:p>
            <a:r>
              <a:rPr lang="en-US" dirty="0"/>
              <a:t>Our Children, which is focused primarily on sexual orientation and offers a fresh eye for families and others about what to do when a loved one comes out; </a:t>
            </a:r>
          </a:p>
          <a:p>
            <a:r>
              <a:rPr lang="en-US" dirty="0"/>
              <a:t>Our Trans Loved Ones, which is full of information, first-person stories, resources, and expert input geared to those who have a loved one who has come out as transgender; and</a:t>
            </a:r>
          </a:p>
          <a:p>
            <a:r>
              <a:rPr lang="en-US" dirty="0"/>
              <a:t>Faith in Our Families, which shares personal experiences from families of faith as well as faith leaders from a broad variety of traditions to help those who are working to reconcile their faith with the knowledge that a loved one is LGBTQ+.</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15</a:t>
            </a:fld>
            <a:endParaRPr lang="en-US"/>
          </a:p>
        </p:txBody>
      </p:sp>
    </p:spTree>
    <p:extLst>
      <p:ext uri="{BB962C8B-B14F-4D97-AF65-F5344CB8AC3E}">
        <p14:creationId xmlns:p14="http://schemas.microsoft.com/office/powerpoint/2010/main" val="157553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16</a:t>
            </a:fld>
            <a:endParaRPr lang="en-US"/>
          </a:p>
        </p:txBody>
      </p:sp>
    </p:spTree>
    <p:extLst>
      <p:ext uri="{BB962C8B-B14F-4D97-AF65-F5344CB8AC3E}">
        <p14:creationId xmlns:p14="http://schemas.microsoft.com/office/powerpoint/2010/main" val="71186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17</a:t>
            </a:fld>
            <a:endParaRPr lang="en-US"/>
          </a:p>
        </p:txBody>
      </p:sp>
    </p:spTree>
    <p:extLst>
      <p:ext uri="{BB962C8B-B14F-4D97-AF65-F5344CB8AC3E}">
        <p14:creationId xmlns:p14="http://schemas.microsoft.com/office/powerpoint/2010/main" val="1340788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D685F7-6288-4D4C-9BEA-65BDFA990F95}" type="slidenum">
              <a:rPr lang="en-US" smtClean="0"/>
              <a:t>18</a:t>
            </a:fld>
            <a:endParaRPr lang="en-US"/>
          </a:p>
        </p:txBody>
      </p:sp>
    </p:spTree>
    <p:extLst>
      <p:ext uri="{BB962C8B-B14F-4D97-AF65-F5344CB8AC3E}">
        <p14:creationId xmlns:p14="http://schemas.microsoft.com/office/powerpoint/2010/main" val="307554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a:t>
            </a:r>
          </a:p>
          <a:p>
            <a:r>
              <a:rPr lang="en-US" dirty="0"/>
              <a:t>It’s possible you’re here because you have a grandchild who came out as lesbian, gay, bisexual, transgender, nonbinary, queer, or questioning – that’s what LGBTQ stands for. We’re here to provide some information and hopefully give you some answers to some big questions.</a:t>
            </a:r>
          </a:p>
          <a:p>
            <a:endParaRPr lang="en-US" dirty="0"/>
          </a:p>
          <a:p>
            <a:r>
              <a:rPr lang="en-US" dirty="0"/>
              <a:t>Grandparents play an important role in the lives of their grandchildren, serving as a soft spot to land during difficult times. Yet, when a grandchild comes out as LGBTQ+, grandparents might be among the last to know. </a:t>
            </a:r>
          </a:p>
          <a:p>
            <a:endParaRPr lang="en-US" dirty="0"/>
          </a:p>
          <a:p>
            <a:r>
              <a:rPr lang="en-US" dirty="0"/>
              <a:t>This isn’t because that relationship is less important, however, but sometimes because an LGBTQ+ young person might be fearful of losing that close relationship and unconditional love, which means so much to them. No matter where you are starting on this coming-out journey with your grandchild, your relationship can grow even closer as you work to embrace your grandchild’s identity fully, and continue to offer unconditional love and support. </a:t>
            </a:r>
          </a:p>
        </p:txBody>
      </p:sp>
      <p:sp>
        <p:nvSpPr>
          <p:cNvPr id="4" name="Slide Number Placeholder 3"/>
          <p:cNvSpPr>
            <a:spLocks noGrp="1"/>
          </p:cNvSpPr>
          <p:nvPr>
            <p:ph type="sldNum" sz="quarter" idx="10"/>
          </p:nvPr>
        </p:nvSpPr>
        <p:spPr/>
        <p:txBody>
          <a:bodyPr/>
          <a:lstStyle/>
          <a:p>
            <a:fld id="{13D685F7-6288-4D4C-9BEA-65BDFA990F95}" type="slidenum">
              <a:rPr lang="en-US" smtClean="0"/>
              <a:t>2</a:t>
            </a:fld>
            <a:endParaRPr lang="en-US"/>
          </a:p>
        </p:txBody>
      </p:sp>
    </p:spTree>
    <p:extLst>
      <p:ext uri="{BB962C8B-B14F-4D97-AF65-F5344CB8AC3E}">
        <p14:creationId xmlns:p14="http://schemas.microsoft.com/office/powerpoint/2010/main" val="231107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700088"/>
            <a:ext cx="5619750" cy="3160712"/>
          </a:xfrm>
        </p:spPr>
      </p:sp>
      <p:sp>
        <p:nvSpPr>
          <p:cNvPr id="3" name="Notes Placeholder 2"/>
          <p:cNvSpPr>
            <a:spLocks noGrp="1"/>
          </p:cNvSpPr>
          <p:nvPr>
            <p:ph type="body" idx="1"/>
          </p:nvPr>
        </p:nvSpPr>
        <p:spPr>
          <a:xfrm>
            <a:off x="707708" y="4036201"/>
            <a:ext cx="5661660" cy="4857095"/>
          </a:xfrm>
        </p:spPr>
        <p:txBody>
          <a:bodyPr/>
          <a:lstStyle/>
          <a:p>
            <a:r>
              <a:rPr lang="en-US" dirty="0"/>
              <a:t>SHERRILL:</a:t>
            </a:r>
          </a:p>
          <a:p>
            <a:r>
              <a:rPr lang="en-US" dirty="0"/>
              <a:t>When a baby is born—and thanks to modern technology, often long before—a doctor takes a quick look at its visible sex organs, and assigns that baby a sex. From this assigned sex, we assume the baby’s gender—either boy or girl. </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3</a:t>
            </a:fld>
            <a:endParaRPr lang="en-US"/>
          </a:p>
        </p:txBody>
      </p:sp>
    </p:spTree>
    <p:extLst>
      <p:ext uri="{BB962C8B-B14F-4D97-AF65-F5344CB8AC3E}">
        <p14:creationId xmlns:p14="http://schemas.microsoft.com/office/powerpoint/2010/main" val="252405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For the vast majority of people, their gender identity—that is, their internal sense </a:t>
            </a:r>
          </a:p>
          <a:p>
            <a:r>
              <a:rPr lang="en-US" dirty="0"/>
              <a:t>of being male, female, some of both, or neither—matches their assigned sex. Those people are called cisgender. </a:t>
            </a:r>
          </a:p>
          <a:p>
            <a:endParaRPr lang="en-US" dirty="0"/>
          </a:p>
          <a:p>
            <a:r>
              <a:rPr lang="en-US" dirty="0"/>
              <a:t>For others, their gender identity does not correspond with that assignment; those individuals often refer to themselves as transgender or, for those who don’t fit into the man-woman binary, as nonbinary. </a:t>
            </a:r>
          </a:p>
          <a:p>
            <a:endParaRPr lang="en-US" dirty="0"/>
          </a:p>
          <a:p>
            <a:r>
              <a:rPr lang="en-US" dirty="0"/>
              <a:t>Other terms you might hear for people who feel that their internal sense of self is at odds with their biological sex include things like genderqueer or gender nonconforming. For transgender and nonbinary people, there is a disconnect between how others perceive them based on outside physical characteristics and their internal sense of themselves. </a:t>
            </a:r>
          </a:p>
        </p:txBody>
      </p:sp>
      <p:sp>
        <p:nvSpPr>
          <p:cNvPr id="4" name="Slide Number Placeholder 3"/>
          <p:cNvSpPr>
            <a:spLocks noGrp="1"/>
          </p:cNvSpPr>
          <p:nvPr>
            <p:ph type="sldNum" sz="quarter" idx="10"/>
          </p:nvPr>
        </p:nvSpPr>
        <p:spPr/>
        <p:txBody>
          <a:bodyPr/>
          <a:lstStyle/>
          <a:p>
            <a:fld id="{13D685F7-6288-4D4C-9BEA-65BDFA990F95}" type="slidenum">
              <a:rPr lang="en-US" smtClean="0"/>
              <a:t>4</a:t>
            </a:fld>
            <a:endParaRPr lang="en-US"/>
          </a:p>
        </p:txBody>
      </p:sp>
    </p:spTree>
    <p:extLst>
      <p:ext uri="{BB962C8B-B14F-4D97-AF65-F5344CB8AC3E}">
        <p14:creationId xmlns:p14="http://schemas.microsoft.com/office/powerpoint/2010/main" val="98024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Whatever our gender identity might be, everyone—cisgender, transgender, and nonbinary people alike—communicates their gender identity in a manner that is comfortable for them through clothing, hairstyles, mannerisms, or other outward presentations or behaviors. That is called gender expression. </a:t>
            </a:r>
          </a:p>
        </p:txBody>
      </p:sp>
      <p:sp>
        <p:nvSpPr>
          <p:cNvPr id="4" name="Slide Number Placeholder 3"/>
          <p:cNvSpPr>
            <a:spLocks noGrp="1"/>
          </p:cNvSpPr>
          <p:nvPr>
            <p:ph type="sldNum" sz="quarter" idx="10"/>
          </p:nvPr>
        </p:nvSpPr>
        <p:spPr/>
        <p:txBody>
          <a:bodyPr/>
          <a:lstStyle/>
          <a:p>
            <a:fld id="{13D685F7-6288-4D4C-9BEA-65BDFA990F95}" type="slidenum">
              <a:rPr lang="en-US" smtClean="0"/>
              <a:t>5</a:t>
            </a:fld>
            <a:endParaRPr lang="en-US"/>
          </a:p>
        </p:txBody>
      </p:sp>
    </p:spTree>
    <p:extLst>
      <p:ext uri="{BB962C8B-B14F-4D97-AF65-F5344CB8AC3E}">
        <p14:creationId xmlns:p14="http://schemas.microsoft.com/office/powerpoint/2010/main" val="175951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As a person gets older, they will potentially become aware of feelings of attraction—physical, emotional, psychological, intellectual, spiritual—towards other people. These attractions describe their sexual orientation. </a:t>
            </a:r>
          </a:p>
          <a:p>
            <a:endParaRPr lang="en-US" dirty="0"/>
          </a:p>
          <a:p>
            <a:r>
              <a:rPr lang="en-US" dirty="0"/>
              <a:t>It is important to note that sexual orientation is separate and distinct from gender identity and gender expression.</a:t>
            </a:r>
          </a:p>
        </p:txBody>
      </p:sp>
      <p:sp>
        <p:nvSpPr>
          <p:cNvPr id="4" name="Slide Number Placeholder 3"/>
          <p:cNvSpPr>
            <a:spLocks noGrp="1"/>
          </p:cNvSpPr>
          <p:nvPr>
            <p:ph type="sldNum" sz="quarter" idx="10"/>
          </p:nvPr>
        </p:nvSpPr>
        <p:spPr/>
        <p:txBody>
          <a:bodyPr/>
          <a:lstStyle/>
          <a:p>
            <a:fld id="{13D685F7-6288-4D4C-9BEA-65BDFA990F95}" type="slidenum">
              <a:rPr lang="en-US" smtClean="0"/>
              <a:t>6</a:t>
            </a:fld>
            <a:endParaRPr lang="en-US"/>
          </a:p>
        </p:txBody>
      </p:sp>
    </p:spTree>
    <p:extLst>
      <p:ext uri="{BB962C8B-B14F-4D97-AF65-F5344CB8AC3E}">
        <p14:creationId xmlns:p14="http://schemas.microsoft.com/office/powerpoint/2010/main" val="154492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Gender identity. </a:t>
            </a:r>
          </a:p>
          <a:p>
            <a:r>
              <a:rPr lang="en-US" dirty="0"/>
              <a:t>Gender expression.</a:t>
            </a:r>
          </a:p>
          <a:p>
            <a:r>
              <a:rPr lang="en-US" dirty="0"/>
              <a:t>Sexual orientation. </a:t>
            </a:r>
          </a:p>
          <a:p>
            <a:endParaRPr lang="en-US" dirty="0"/>
          </a:p>
          <a:p>
            <a:r>
              <a:rPr lang="en-US" dirty="0"/>
              <a:t>Each one separate, each one distinct, and each of us has all of them!</a:t>
            </a:r>
          </a:p>
          <a:p>
            <a:endParaRPr lang="en-US" dirty="0"/>
          </a:p>
          <a:p>
            <a:r>
              <a:rPr lang="en-US" dirty="0"/>
              <a:t>Now that we’ve explained the basics, let’s talk about some of the most frequently </a:t>
            </a:r>
          </a:p>
          <a:p>
            <a:r>
              <a:rPr lang="en-US" dirty="0"/>
              <a:t>asked questions we get from grandparents.</a:t>
            </a:r>
          </a:p>
        </p:txBody>
      </p:sp>
      <p:sp>
        <p:nvSpPr>
          <p:cNvPr id="4" name="Slide Number Placeholder 3"/>
          <p:cNvSpPr>
            <a:spLocks noGrp="1"/>
          </p:cNvSpPr>
          <p:nvPr>
            <p:ph type="sldNum" sz="quarter" idx="10"/>
          </p:nvPr>
        </p:nvSpPr>
        <p:spPr/>
        <p:txBody>
          <a:bodyPr/>
          <a:lstStyle/>
          <a:p>
            <a:fld id="{13D685F7-6288-4D4C-9BEA-65BDFA990F95}" type="slidenum">
              <a:rPr lang="en-US" smtClean="0"/>
              <a:t>7</a:t>
            </a:fld>
            <a:endParaRPr lang="en-US"/>
          </a:p>
        </p:txBody>
      </p:sp>
    </p:spTree>
    <p:extLst>
      <p:ext uri="{BB962C8B-B14F-4D97-AF65-F5344CB8AC3E}">
        <p14:creationId xmlns:p14="http://schemas.microsoft.com/office/powerpoint/2010/main" val="237536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Kids are starting to come out earlier than ever as gay, bisexual, pansexual, and more. It’s easy to think, “There’s no way they can know—they haven’t had sex or been on </a:t>
            </a:r>
          </a:p>
          <a:p>
            <a:r>
              <a:rPr lang="en-US" dirty="0"/>
              <a:t>a date yet!” And yet...they know. </a:t>
            </a:r>
          </a:p>
          <a:p>
            <a:endParaRPr lang="en-US" dirty="0"/>
          </a:p>
          <a:p>
            <a:r>
              <a:rPr lang="en-US" dirty="0"/>
              <a:t>Sexual or romantic experiences are not necessary to understand one’s attractions to other people; think back to your own first crushes in school. Additionally, because kids are seeing themselves positively reflected in </a:t>
            </a:r>
            <a:r>
              <a:rPr lang="en-US" dirty="0" err="1"/>
              <a:t>tv</a:t>
            </a:r>
            <a:r>
              <a:rPr lang="en-US" dirty="0"/>
              <a:t> shows, movies, books, and elsewhere, that positive reinforcement lets them know that there is nothing wrong with them for having those feelings, and that encourages them to live authentically, when they feel safe and supported to do so. </a:t>
            </a:r>
          </a:p>
          <a:p>
            <a:endParaRPr lang="en-US" dirty="0"/>
          </a:p>
          <a:p>
            <a:r>
              <a:rPr lang="en-US" dirty="0"/>
              <a:t>Kids know who they are—as grandparents, your job is to lead with love, listen, and support them, and then find support for yourself if acceptance is in any way a struggle.</a:t>
            </a:r>
          </a:p>
        </p:txBody>
      </p:sp>
      <p:sp>
        <p:nvSpPr>
          <p:cNvPr id="4" name="Slide Number Placeholder 3"/>
          <p:cNvSpPr>
            <a:spLocks noGrp="1"/>
          </p:cNvSpPr>
          <p:nvPr>
            <p:ph type="sldNum" sz="quarter" idx="10"/>
          </p:nvPr>
        </p:nvSpPr>
        <p:spPr/>
        <p:txBody>
          <a:bodyPr/>
          <a:lstStyle/>
          <a:p>
            <a:fld id="{13D685F7-6288-4D4C-9BEA-65BDFA990F95}" type="slidenum">
              <a:rPr lang="en-US" smtClean="0"/>
              <a:t>8</a:t>
            </a:fld>
            <a:endParaRPr lang="en-US"/>
          </a:p>
        </p:txBody>
      </p:sp>
    </p:spTree>
    <p:extLst>
      <p:ext uri="{BB962C8B-B14F-4D97-AF65-F5344CB8AC3E}">
        <p14:creationId xmlns:p14="http://schemas.microsoft.com/office/powerpoint/2010/main" val="225100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SHERRILL:</a:t>
            </a:r>
          </a:p>
          <a:p>
            <a:endParaRPr lang="en-US" dirty="0"/>
          </a:p>
          <a:p>
            <a:r>
              <a:rPr lang="en-US" dirty="0"/>
              <a:t>Think back to when you first knew yourself to be the gender you are. It is likely that it was so early in your development that you may not even remember it. And because what you saw in the mirror matched how you felt inside, you might never have had any reason to think about it—until now. For most people who are transgender or nonbinary this sense of gender identity also happens early in their development. </a:t>
            </a:r>
          </a:p>
          <a:p>
            <a:endParaRPr lang="en-US" dirty="0"/>
          </a:p>
          <a:p>
            <a:r>
              <a:rPr lang="en-US" dirty="0"/>
              <a:t>However, it becomes more top of mind because their outward appearance and how people perceive them doesn’t necessarily match their inner sense of themselves. For some kids, this happens as early as toddlerhood. For others, later. </a:t>
            </a:r>
          </a:p>
          <a:p>
            <a:endParaRPr lang="en-US" dirty="0"/>
          </a:p>
          <a:p>
            <a:r>
              <a:rPr lang="en-US" dirty="0"/>
              <a:t>Many kids like to play and explore with gender roles—whether that’s playing dress-up or playing house, cutting their hair, or trying out a new name. It’s good to give kids time to be creative and try new things.</a:t>
            </a:r>
          </a:p>
          <a:p>
            <a:endParaRPr lang="en-US" dirty="0"/>
          </a:p>
          <a:p>
            <a:r>
              <a:rPr lang="en-US" dirty="0"/>
              <a:t>Regardless, trust kids and follow their lead: They know who they are, and we can support and love them as they go through this process.</a:t>
            </a:r>
          </a:p>
          <a:p>
            <a:endParaRPr lang="en-US" dirty="0"/>
          </a:p>
        </p:txBody>
      </p:sp>
      <p:sp>
        <p:nvSpPr>
          <p:cNvPr id="4" name="Slide Number Placeholder 3"/>
          <p:cNvSpPr>
            <a:spLocks noGrp="1"/>
          </p:cNvSpPr>
          <p:nvPr>
            <p:ph type="sldNum" sz="quarter" idx="10"/>
          </p:nvPr>
        </p:nvSpPr>
        <p:spPr/>
        <p:txBody>
          <a:bodyPr/>
          <a:lstStyle/>
          <a:p>
            <a:fld id="{13D685F7-6288-4D4C-9BEA-65BDFA990F95}" type="slidenum">
              <a:rPr lang="en-US" smtClean="0"/>
              <a:t>9</a:t>
            </a:fld>
            <a:endParaRPr lang="en-US"/>
          </a:p>
        </p:txBody>
      </p:sp>
    </p:spTree>
    <p:extLst>
      <p:ext uri="{BB962C8B-B14F-4D97-AF65-F5344CB8AC3E}">
        <p14:creationId xmlns:p14="http://schemas.microsoft.com/office/powerpoint/2010/main" val="248908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C3F5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347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4C3F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042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4C3F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53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4C3F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024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C3F5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1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3F5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9887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p:cNvSpPr/>
          <p:nvPr userDrawn="1"/>
        </p:nvSpPr>
        <p:spPr>
          <a:xfrm>
            <a:off x="-427382" y="4811297"/>
            <a:ext cx="2534478" cy="2534478"/>
          </a:xfrm>
          <a:prstGeom prst="ellipse">
            <a:avLst/>
          </a:prstGeom>
          <a:solidFill>
            <a:schemeClr val="bg1"/>
          </a:solidFill>
          <a:ln>
            <a:solidFill>
              <a:schemeClr val="accent2">
                <a:lumMod val="60000"/>
                <a:lumOff val="40000"/>
              </a:schemeClr>
            </a:solidFill>
          </a:ln>
          <a:effectLst>
            <a:glow rad="228600">
              <a:srgbClr val="FFCC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7"/>
          <a:stretch>
            <a:fillRect/>
          </a:stretch>
        </p:blipFill>
        <p:spPr>
          <a:xfrm>
            <a:off x="108814" y="5171873"/>
            <a:ext cx="1605938" cy="661269"/>
          </a:xfrm>
          <a:prstGeom prst="rect">
            <a:avLst/>
          </a:prstGeom>
        </p:spPr>
      </p:pic>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6137" y="5743690"/>
            <a:ext cx="1228310" cy="1228310"/>
          </a:xfrm>
          <a:prstGeom prst="rect">
            <a:avLst/>
          </a:prstGeom>
        </p:spPr>
      </p:pic>
    </p:spTree>
    <p:extLst>
      <p:ext uri="{BB962C8B-B14F-4D97-AF65-F5344CB8AC3E}">
        <p14:creationId xmlns:p14="http://schemas.microsoft.com/office/powerpoint/2010/main" val="3940043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lang="en-US"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4C3F5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058" y="387626"/>
            <a:ext cx="10253871" cy="2514600"/>
          </a:xfrm>
        </p:spPr>
        <p:txBody>
          <a:bodyPr>
            <a:noAutofit/>
          </a:bodyPr>
          <a:lstStyle/>
          <a:p>
            <a:pPr algn="l"/>
            <a:r>
              <a:rPr lang="en-US" sz="8000" dirty="0">
                <a:latin typeface="Proxima Nova Black" panose="02000506030000020004" pitchFamily="50" charset="0"/>
              </a:rPr>
              <a:t>Supporting Your </a:t>
            </a:r>
            <a:br>
              <a:rPr lang="en-US" sz="8000" dirty="0">
                <a:latin typeface="Proxima Nova Black" panose="02000506030000020004" pitchFamily="50" charset="0"/>
              </a:rPr>
            </a:br>
            <a:r>
              <a:rPr lang="en-US" sz="8000" dirty="0">
                <a:solidFill>
                  <a:srgbClr val="FFCC00"/>
                </a:solidFill>
                <a:latin typeface="Proxima Nova Black" panose="02000506030000020004" pitchFamily="50" charset="0"/>
              </a:rPr>
              <a:t>LGBTQ+ Grandchild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2996">
            <a:off x="7613374" y="2733261"/>
            <a:ext cx="4442791" cy="444279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109" y="5643229"/>
            <a:ext cx="1928190" cy="1214771"/>
          </a:xfrm>
          <a:prstGeom prst="rect">
            <a:avLst/>
          </a:prstGeom>
        </p:spPr>
      </p:pic>
      <p:pic>
        <p:nvPicPr>
          <p:cNvPr id="13" name="Picture 12"/>
          <p:cNvPicPr>
            <a:picLocks noChangeAspect="1"/>
          </p:cNvPicPr>
          <p:nvPr/>
        </p:nvPicPr>
        <p:blipFill>
          <a:blip r:embed="rId5"/>
          <a:stretch>
            <a:fillRect/>
          </a:stretch>
        </p:blipFill>
        <p:spPr>
          <a:xfrm>
            <a:off x="2620144" y="5607728"/>
            <a:ext cx="3036377" cy="1250272"/>
          </a:xfrm>
          <a:prstGeom prst="rect">
            <a:avLst/>
          </a:prstGeom>
        </p:spPr>
      </p:pic>
    </p:spTree>
    <p:extLst>
      <p:ext uri="{BB962C8B-B14F-4D97-AF65-F5344CB8AC3E}">
        <p14:creationId xmlns:p14="http://schemas.microsoft.com/office/powerpoint/2010/main" val="322740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a phase they will grow out of? </a:t>
            </a:r>
          </a:p>
        </p:txBody>
      </p:sp>
      <p:sp>
        <p:nvSpPr>
          <p:cNvPr id="3" name="Content Placeholder 2"/>
          <p:cNvSpPr>
            <a:spLocks noGrp="1"/>
          </p:cNvSpPr>
          <p:nvPr>
            <p:ph idx="1"/>
          </p:nvPr>
        </p:nvSpPr>
        <p:spPr>
          <a:xfrm>
            <a:off x="1391920" y="1673225"/>
            <a:ext cx="6451600" cy="3988766"/>
          </a:xfrm>
        </p:spPr>
        <p:txBody>
          <a:bodyPr/>
          <a:lstStyle/>
          <a:p>
            <a:r>
              <a:rPr lang="en-US" dirty="0"/>
              <a:t>Sexual orientation and gender identity are not a choice, or changeable through things like talk therapy or, for faith-based people, praying</a:t>
            </a:r>
          </a:p>
          <a:p>
            <a:r>
              <a:rPr lang="en-US" dirty="0"/>
              <a:t>The most important thing to communicate is that you love them</a:t>
            </a:r>
          </a:p>
          <a:p>
            <a:r>
              <a:rPr lang="en-US" dirty="0"/>
              <a:t> Let them guide the conversation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272" y="1290244"/>
            <a:ext cx="4754728" cy="4754728"/>
          </a:xfrm>
          <a:prstGeom prst="rect">
            <a:avLst/>
          </a:prstGeom>
        </p:spPr>
      </p:pic>
      <p:pic>
        <p:nvPicPr>
          <p:cNvPr id="5" name="Picture 4">
            <a:extLst>
              <a:ext uri="{FF2B5EF4-FFF2-40B4-BE49-F238E27FC236}">
                <a16:creationId xmlns:a16="http://schemas.microsoft.com/office/drawing/2014/main" id="{1251E429-E892-810E-B16F-74E14BEB69B3}"/>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20285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I suspect my grandchild is LGBTQ+, should I bring it up first? </a:t>
            </a:r>
          </a:p>
        </p:txBody>
      </p:sp>
      <p:sp>
        <p:nvSpPr>
          <p:cNvPr id="3" name="Content Placeholder 2"/>
          <p:cNvSpPr>
            <a:spLocks noGrp="1"/>
          </p:cNvSpPr>
          <p:nvPr>
            <p:ph idx="1"/>
          </p:nvPr>
        </p:nvSpPr>
        <p:spPr>
          <a:xfrm>
            <a:off x="1264920" y="2689225"/>
            <a:ext cx="6720840" cy="1689735"/>
          </a:xfrm>
        </p:spPr>
        <p:txBody>
          <a:bodyPr>
            <a:noAutofit/>
          </a:bodyPr>
          <a:lstStyle/>
          <a:p>
            <a:r>
              <a:rPr lang="en-US" dirty="0"/>
              <a:t>Let your loved one lead</a:t>
            </a:r>
          </a:p>
          <a:p>
            <a:r>
              <a:rPr lang="en-US" dirty="0"/>
              <a:t>Ask gentle, open-ended questions</a:t>
            </a:r>
          </a:p>
          <a:p>
            <a:r>
              <a:rPr lang="en-US" dirty="0"/>
              <a:t>Support and listen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3640" y="1690688"/>
            <a:ext cx="4384040" cy="4384040"/>
          </a:xfrm>
          <a:prstGeom prst="rect">
            <a:avLst/>
          </a:prstGeom>
        </p:spPr>
      </p:pic>
      <p:pic>
        <p:nvPicPr>
          <p:cNvPr id="4" name="Picture 3">
            <a:extLst>
              <a:ext uri="{FF2B5EF4-FFF2-40B4-BE49-F238E27FC236}">
                <a16:creationId xmlns:a16="http://schemas.microsoft.com/office/drawing/2014/main" id="{F8000BF7-DBCF-8F6F-BAF6-2EE6B45264C2}"/>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218916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 say the wrong thing? </a:t>
            </a:r>
          </a:p>
        </p:txBody>
      </p:sp>
      <p:sp>
        <p:nvSpPr>
          <p:cNvPr id="3" name="Content Placeholder 2"/>
          <p:cNvSpPr>
            <a:spLocks noGrp="1"/>
          </p:cNvSpPr>
          <p:nvPr>
            <p:ph idx="1"/>
          </p:nvPr>
        </p:nvSpPr>
        <p:spPr>
          <a:xfrm>
            <a:off x="838200" y="1825625"/>
            <a:ext cx="6426200" cy="3988766"/>
          </a:xfrm>
        </p:spPr>
        <p:txBody>
          <a:bodyPr>
            <a:normAutofit/>
          </a:bodyPr>
          <a:lstStyle/>
          <a:p>
            <a:r>
              <a:rPr lang="en-US" dirty="0"/>
              <a:t>At some point, everyone says the wrong thing…and that’s okay!</a:t>
            </a:r>
          </a:p>
          <a:p>
            <a:pPr lvl="1"/>
            <a:r>
              <a:rPr lang="en-US" sz="2800" dirty="0"/>
              <a:t>Say, “Thank you for telling me that.”</a:t>
            </a:r>
          </a:p>
          <a:p>
            <a:pPr lvl="1"/>
            <a:r>
              <a:rPr lang="en-US" sz="2800" dirty="0"/>
              <a:t>Apologize.</a:t>
            </a:r>
          </a:p>
          <a:p>
            <a:pPr lvl="1"/>
            <a:r>
              <a:rPr lang="en-US" sz="2800" dirty="0"/>
              <a:t>Do better next time…and practice if you need 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400" y="1358265"/>
            <a:ext cx="4643120" cy="4643120"/>
          </a:xfrm>
          <a:prstGeom prst="rect">
            <a:avLst/>
          </a:prstGeom>
        </p:spPr>
      </p:pic>
      <p:pic>
        <p:nvPicPr>
          <p:cNvPr id="4" name="Picture 3">
            <a:extLst>
              <a:ext uri="{FF2B5EF4-FFF2-40B4-BE49-F238E27FC236}">
                <a16:creationId xmlns:a16="http://schemas.microsoft.com/office/drawing/2014/main" id="{DAE2458A-9979-189F-B631-D58BC7823CCD}"/>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45422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I show my support to my loved one? </a:t>
            </a:r>
          </a:p>
        </p:txBody>
      </p:sp>
      <p:sp>
        <p:nvSpPr>
          <p:cNvPr id="3" name="Content Placeholder 2"/>
          <p:cNvSpPr>
            <a:spLocks noGrp="1"/>
          </p:cNvSpPr>
          <p:nvPr>
            <p:ph idx="1"/>
          </p:nvPr>
        </p:nvSpPr>
        <p:spPr>
          <a:xfrm>
            <a:off x="1630680" y="1937386"/>
            <a:ext cx="5847080" cy="3988766"/>
          </a:xfrm>
        </p:spPr>
        <p:txBody>
          <a:bodyPr/>
          <a:lstStyle/>
          <a:p>
            <a:r>
              <a:rPr lang="en-US" dirty="0"/>
              <a:t>Lead with love</a:t>
            </a:r>
          </a:p>
          <a:p>
            <a:r>
              <a:rPr lang="en-US" dirty="0"/>
              <a:t>Find ways to express your support, directly or indirectly</a:t>
            </a:r>
          </a:p>
          <a:p>
            <a:r>
              <a:rPr lang="en-US" dirty="0"/>
              <a:t>If you are struggling with your feelings, continue to support and find places to take your struggle away from your loved 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8586" y="1629576"/>
            <a:ext cx="4081145" cy="4081145"/>
          </a:xfrm>
          <a:prstGeom prst="rect">
            <a:avLst/>
          </a:prstGeom>
        </p:spPr>
      </p:pic>
      <p:pic>
        <p:nvPicPr>
          <p:cNvPr id="5" name="Picture 4">
            <a:extLst>
              <a:ext uri="{FF2B5EF4-FFF2-40B4-BE49-F238E27FC236}">
                <a16:creationId xmlns:a16="http://schemas.microsoft.com/office/drawing/2014/main" id="{EB698F9D-D569-4C9F-A3A4-0E06AB6918EE}"/>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401759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84626" cy="1325563"/>
          </a:xfrm>
        </p:spPr>
        <p:txBody>
          <a:bodyPr/>
          <a:lstStyle/>
          <a:p>
            <a:r>
              <a:rPr lang="en-US" sz="4000" dirty="0"/>
              <a:t>I often hear other people making jokes about LGBTQ+ people. How should I respond? </a:t>
            </a:r>
          </a:p>
        </p:txBody>
      </p:sp>
      <p:sp>
        <p:nvSpPr>
          <p:cNvPr id="3" name="Content Placeholder 2"/>
          <p:cNvSpPr>
            <a:spLocks noGrp="1"/>
          </p:cNvSpPr>
          <p:nvPr>
            <p:ph idx="1"/>
          </p:nvPr>
        </p:nvSpPr>
        <p:spPr>
          <a:xfrm>
            <a:off x="1224280" y="2288836"/>
            <a:ext cx="4881880" cy="2512695"/>
          </a:xfrm>
        </p:spPr>
        <p:txBody>
          <a:bodyPr>
            <a:noAutofit/>
          </a:bodyPr>
          <a:lstStyle/>
          <a:p>
            <a:r>
              <a:rPr lang="en-US" dirty="0"/>
              <a:t>Be open and direct—with permission, of course</a:t>
            </a:r>
          </a:p>
          <a:p>
            <a:r>
              <a:rPr lang="en-US" dirty="0"/>
              <a:t>Share your personal story—people might learn from your experience</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259" b="14667"/>
          <a:stretch/>
        </p:blipFill>
        <p:spPr>
          <a:xfrm>
            <a:off x="6380513" y="1802448"/>
            <a:ext cx="5085080" cy="3563323"/>
          </a:xfrm>
          <a:prstGeom prst="rect">
            <a:avLst/>
          </a:prstGeom>
        </p:spPr>
      </p:pic>
      <p:pic>
        <p:nvPicPr>
          <p:cNvPr id="5" name="Picture 4">
            <a:extLst>
              <a:ext uri="{FF2B5EF4-FFF2-40B4-BE49-F238E27FC236}">
                <a16:creationId xmlns:a16="http://schemas.microsoft.com/office/drawing/2014/main" id="{E46A601A-7190-30F8-AE2A-422C0919161F}"/>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187426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get additional support? </a:t>
            </a:r>
          </a:p>
        </p:txBody>
      </p:sp>
      <p:sp>
        <p:nvSpPr>
          <p:cNvPr id="3" name="Content Placeholder 2"/>
          <p:cNvSpPr>
            <a:spLocks noGrp="1"/>
          </p:cNvSpPr>
          <p:nvPr>
            <p:ph idx="1"/>
          </p:nvPr>
        </p:nvSpPr>
        <p:spPr/>
        <p:txBody>
          <a:bodyPr/>
          <a:lstStyle/>
          <a:p>
            <a:r>
              <a:rPr lang="en-US" dirty="0"/>
              <a:t>Supportive friends and family</a:t>
            </a:r>
          </a:p>
          <a:p>
            <a:r>
              <a:rPr lang="en-US" dirty="0"/>
              <a:t>Supportive organizations, like SAGE and PFLAG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214" y="2255520"/>
            <a:ext cx="5254466" cy="5254466"/>
          </a:xfrm>
          <a:prstGeom prst="rect">
            <a:avLst/>
          </a:prstGeom>
        </p:spPr>
      </p:pic>
      <p:pic>
        <p:nvPicPr>
          <p:cNvPr id="5" name="Picture 4">
            <a:extLst>
              <a:ext uri="{FF2B5EF4-FFF2-40B4-BE49-F238E27FC236}">
                <a16:creationId xmlns:a16="http://schemas.microsoft.com/office/drawing/2014/main" id="{E0573F08-B06D-1166-10BF-D727BCFEB07A}"/>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329209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379" y="5869379"/>
            <a:ext cx="9018320" cy="811914"/>
          </a:xfrm>
        </p:spPr>
        <p:txBody>
          <a:bodyPr/>
          <a:lstStyle/>
          <a:p>
            <a:r>
              <a:rPr lang="en-US" dirty="0"/>
              <a:t>pflag.org/</a:t>
            </a:r>
            <a:r>
              <a:rPr lang="en-US" dirty="0" err="1"/>
              <a:t>YourLGBTQGrandchild</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384" t="2121" r="13131" b="1818"/>
          <a:stretch/>
        </p:blipFill>
        <p:spPr>
          <a:xfrm>
            <a:off x="4623955" y="342901"/>
            <a:ext cx="4010891" cy="5243102"/>
          </a:xfrm>
          <a:prstGeom prst="rect">
            <a:avLst/>
          </a:prstGeom>
          <a:ln>
            <a:solidFill>
              <a:schemeClr val="bg2">
                <a:lumMod val="50000"/>
              </a:schemeClr>
            </a:solidFill>
          </a:ln>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91D82C22-9108-4E1C-B19E-2023F04897B2}"/>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196932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7413" y="2074784"/>
            <a:ext cx="11226659" cy="1325563"/>
          </a:xfrm>
        </p:spPr>
        <p:txBody>
          <a:bodyPr>
            <a:noAutofit/>
          </a:bodyPr>
          <a:lstStyle/>
          <a:p>
            <a:pPr algn="ctr"/>
            <a:r>
              <a:rPr lang="en-US" sz="7200" dirty="0"/>
              <a:t>Time for </a:t>
            </a:r>
            <a:r>
              <a:rPr lang="en-US" sz="7200" u="sng" dirty="0"/>
              <a:t>your</a:t>
            </a:r>
            <a:r>
              <a:rPr lang="en-US" sz="7200" dirty="0"/>
              <a:t> questions!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2996">
            <a:off x="7932755" y="3147151"/>
            <a:ext cx="3875561" cy="3875561"/>
          </a:xfrm>
          <a:prstGeom prst="rect">
            <a:avLst/>
          </a:prstGeom>
        </p:spPr>
      </p:pic>
      <p:pic>
        <p:nvPicPr>
          <p:cNvPr id="2" name="Picture 1">
            <a:extLst>
              <a:ext uri="{FF2B5EF4-FFF2-40B4-BE49-F238E27FC236}">
                <a16:creationId xmlns:a16="http://schemas.microsoft.com/office/drawing/2014/main" id="{CF66591F-28CB-A3B6-F4E4-21D860D260E4}"/>
              </a:ext>
            </a:extLst>
          </p:cNvPr>
          <p:cNvPicPr>
            <a:picLocks noChangeAspect="1"/>
          </p:cNvPicPr>
          <p:nvPr/>
        </p:nvPicPr>
        <p:blipFill>
          <a:blip r:embed="rId4"/>
          <a:stretch>
            <a:fillRect/>
          </a:stretch>
        </p:blipFill>
        <p:spPr>
          <a:xfrm>
            <a:off x="-589518" y="4398974"/>
            <a:ext cx="3147247" cy="3147247"/>
          </a:xfrm>
          <a:prstGeom prst="rect">
            <a:avLst/>
          </a:prstGeom>
        </p:spPr>
      </p:pic>
    </p:spTree>
    <p:extLst>
      <p:ext uri="{BB962C8B-B14F-4D97-AF65-F5344CB8AC3E}">
        <p14:creationId xmlns:p14="http://schemas.microsoft.com/office/powerpoint/2010/main" val="389955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9806"/>
          <a:stretch/>
        </p:blipFill>
        <p:spPr>
          <a:xfrm>
            <a:off x="0" y="3712162"/>
            <a:ext cx="12264412" cy="3145838"/>
          </a:xfrm>
          <a:prstGeom prst="rect">
            <a:avLst/>
          </a:prstGeom>
        </p:spPr>
      </p:pic>
      <p:grpSp>
        <p:nvGrpSpPr>
          <p:cNvPr id="8" name="Group 7"/>
          <p:cNvGrpSpPr/>
          <p:nvPr/>
        </p:nvGrpSpPr>
        <p:grpSpPr>
          <a:xfrm>
            <a:off x="4017964" y="-512073"/>
            <a:ext cx="3571556" cy="3571556"/>
            <a:chOff x="3698518" y="-557199"/>
            <a:chExt cx="4210448" cy="4210448"/>
          </a:xfrm>
        </p:grpSpPr>
        <p:sp>
          <p:nvSpPr>
            <p:cNvPr id="9" name="Oval 8"/>
            <p:cNvSpPr/>
            <p:nvPr/>
          </p:nvSpPr>
          <p:spPr>
            <a:xfrm>
              <a:off x="3698518" y="-557199"/>
              <a:ext cx="4210448" cy="4210448"/>
            </a:xfrm>
            <a:prstGeom prst="ellipse">
              <a:avLst/>
            </a:prstGeom>
            <a:solidFill>
              <a:schemeClr val="bg1"/>
            </a:solidFill>
            <a:ln>
              <a:solidFill>
                <a:schemeClr val="accent2">
                  <a:lumMod val="60000"/>
                  <a:lumOff val="40000"/>
                </a:schemeClr>
              </a:solidFill>
            </a:ln>
            <a:effectLst>
              <a:glow rad="228600">
                <a:srgbClr val="FFCC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355380" y="212232"/>
              <a:ext cx="2896724" cy="11927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082" y="1107929"/>
              <a:ext cx="2545320" cy="2545320"/>
            </a:xfrm>
            <a:prstGeom prst="rect">
              <a:avLst/>
            </a:prstGeom>
          </p:spPr>
        </p:pic>
      </p:grpSp>
      <p:pic>
        <p:nvPicPr>
          <p:cNvPr id="2" name="Picture 1">
            <a:extLst>
              <a:ext uri="{FF2B5EF4-FFF2-40B4-BE49-F238E27FC236}">
                <a16:creationId xmlns:a16="http://schemas.microsoft.com/office/drawing/2014/main" id="{0B40DD67-610E-27BB-A1BD-979F44B530D2}"/>
              </a:ext>
            </a:extLst>
          </p:cNvPr>
          <p:cNvPicPr>
            <a:picLocks noChangeAspect="1"/>
          </p:cNvPicPr>
          <p:nvPr/>
        </p:nvPicPr>
        <p:blipFill>
          <a:blip r:embed="rId6"/>
          <a:stretch>
            <a:fillRect/>
          </a:stretch>
        </p:blipFill>
        <p:spPr>
          <a:xfrm>
            <a:off x="3213646" y="-944977"/>
            <a:ext cx="4657139" cy="4657139"/>
          </a:xfrm>
          <a:prstGeom prst="rect">
            <a:avLst/>
          </a:prstGeom>
        </p:spPr>
      </p:pic>
    </p:spTree>
    <p:extLst>
      <p:ext uri="{BB962C8B-B14F-4D97-AF65-F5344CB8AC3E}">
        <p14:creationId xmlns:p14="http://schemas.microsoft.com/office/powerpoint/2010/main" val="287856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8190"/>
          <a:stretch/>
        </p:blipFill>
        <p:spPr>
          <a:xfrm>
            <a:off x="-1" y="3579962"/>
            <a:ext cx="12213769" cy="3278038"/>
          </a:xfrm>
          <a:prstGeom prst="rect">
            <a:avLst/>
          </a:prstGeom>
        </p:spPr>
      </p:pic>
      <p:grpSp>
        <p:nvGrpSpPr>
          <p:cNvPr id="2" name="Group 1"/>
          <p:cNvGrpSpPr/>
          <p:nvPr/>
        </p:nvGrpSpPr>
        <p:grpSpPr>
          <a:xfrm>
            <a:off x="4017964" y="-512073"/>
            <a:ext cx="3571556" cy="3571556"/>
            <a:chOff x="3698518" y="-557199"/>
            <a:chExt cx="4210448" cy="4210448"/>
          </a:xfrm>
        </p:grpSpPr>
        <p:sp>
          <p:nvSpPr>
            <p:cNvPr id="10" name="Oval 9"/>
            <p:cNvSpPr/>
            <p:nvPr/>
          </p:nvSpPr>
          <p:spPr>
            <a:xfrm>
              <a:off x="3698518" y="-557199"/>
              <a:ext cx="4210448" cy="4210448"/>
            </a:xfrm>
            <a:prstGeom prst="ellipse">
              <a:avLst/>
            </a:prstGeom>
            <a:solidFill>
              <a:schemeClr val="bg1"/>
            </a:solidFill>
            <a:ln>
              <a:solidFill>
                <a:schemeClr val="accent2">
                  <a:lumMod val="60000"/>
                  <a:lumOff val="40000"/>
                </a:schemeClr>
              </a:solidFill>
            </a:ln>
            <a:effectLst>
              <a:glow rad="228600">
                <a:srgbClr val="FFCC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4355380" y="212232"/>
              <a:ext cx="2896724" cy="119277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31082" y="1668658"/>
              <a:ext cx="2402696" cy="1513713"/>
            </a:xfrm>
            <a:prstGeom prst="rect">
              <a:avLst/>
            </a:prstGeom>
          </p:spPr>
        </p:pic>
      </p:grpSp>
    </p:spTree>
    <p:extLst>
      <p:ext uri="{BB962C8B-B14F-4D97-AF65-F5344CB8AC3E}">
        <p14:creationId xmlns:p14="http://schemas.microsoft.com/office/powerpoint/2010/main" val="50126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start with some basics…</a:t>
            </a:r>
            <a:endParaRPr lang="en-US" dirty="0"/>
          </a:p>
        </p:txBody>
      </p:sp>
      <p:sp>
        <p:nvSpPr>
          <p:cNvPr id="3" name="Content Placeholder 2"/>
          <p:cNvSpPr>
            <a:spLocks noGrp="1"/>
          </p:cNvSpPr>
          <p:nvPr>
            <p:ph idx="1"/>
          </p:nvPr>
        </p:nvSpPr>
        <p:spPr/>
        <p:txBody>
          <a:bodyPr/>
          <a:lstStyle/>
          <a:p>
            <a:r>
              <a:rPr lang="en-US" dirty="0"/>
              <a:t>What is gender identity?</a:t>
            </a:r>
          </a:p>
          <a:p>
            <a:r>
              <a:rPr lang="en-US" dirty="0"/>
              <a:t>What is gender expression?</a:t>
            </a:r>
          </a:p>
          <a:p>
            <a:r>
              <a:rPr lang="en-US" dirty="0"/>
              <a:t>What is sexual orientation? </a:t>
            </a:r>
          </a:p>
          <a:p>
            <a:r>
              <a:rPr lang="en-US" dirty="0"/>
              <a:t>How are they all related?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856" b="18532"/>
          <a:stretch/>
        </p:blipFill>
        <p:spPr>
          <a:xfrm>
            <a:off x="6096000" y="2256845"/>
            <a:ext cx="5685183" cy="3559629"/>
          </a:xfrm>
          <a:prstGeom prst="rect">
            <a:avLst/>
          </a:prstGeom>
        </p:spPr>
      </p:pic>
      <p:pic>
        <p:nvPicPr>
          <p:cNvPr id="5" name="Picture 4">
            <a:extLst>
              <a:ext uri="{FF2B5EF4-FFF2-40B4-BE49-F238E27FC236}">
                <a16:creationId xmlns:a16="http://schemas.microsoft.com/office/drawing/2014/main" id="{5955215D-DF9E-1B17-8200-DA74FF1E9545}"/>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3650181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43252"/>
            <a:ext cx="10515600" cy="2104943"/>
          </a:xfrm>
        </p:spPr>
        <p:txBody>
          <a:bodyPr>
            <a:noAutofit/>
          </a:bodyPr>
          <a:lstStyle/>
          <a:p>
            <a:r>
              <a:rPr lang="en-US" sz="8000" dirty="0"/>
              <a:t>Gender </a:t>
            </a:r>
            <a:br>
              <a:rPr lang="en-US" sz="8000" dirty="0"/>
            </a:br>
            <a:r>
              <a:rPr lang="en-US" sz="8000" dirty="0"/>
              <a:t>Identity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849" r="21046"/>
          <a:stretch/>
        </p:blipFill>
        <p:spPr>
          <a:xfrm>
            <a:off x="7250608" y="971397"/>
            <a:ext cx="3331296" cy="5636212"/>
          </a:xfrm>
          <a:prstGeom prst="rect">
            <a:avLst/>
          </a:prstGeom>
        </p:spPr>
      </p:pic>
      <p:pic>
        <p:nvPicPr>
          <p:cNvPr id="2" name="Picture 1">
            <a:extLst>
              <a:ext uri="{FF2B5EF4-FFF2-40B4-BE49-F238E27FC236}">
                <a16:creationId xmlns:a16="http://schemas.microsoft.com/office/drawing/2014/main" id="{016D80DF-26FD-916C-AFCB-957C162DF791}"/>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308912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35588"/>
            <a:ext cx="10056962" cy="1325563"/>
          </a:xfrm>
        </p:spPr>
        <p:txBody>
          <a:bodyPr>
            <a:noAutofit/>
          </a:bodyPr>
          <a:lstStyle/>
          <a:p>
            <a:r>
              <a:rPr lang="en-US" sz="8000" dirty="0"/>
              <a:t>Gender </a:t>
            </a:r>
            <a:br>
              <a:rPr lang="en-US" sz="8000" dirty="0"/>
            </a:br>
            <a:r>
              <a:rPr lang="en-US" sz="8000" dirty="0"/>
              <a:t>Expression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090" r="20982"/>
          <a:stretch/>
        </p:blipFill>
        <p:spPr>
          <a:xfrm>
            <a:off x="7582620" y="1013419"/>
            <a:ext cx="3459616" cy="5678196"/>
          </a:xfrm>
          <a:prstGeom prst="rect">
            <a:avLst/>
          </a:prstGeom>
        </p:spPr>
      </p:pic>
      <p:pic>
        <p:nvPicPr>
          <p:cNvPr id="2" name="Picture 1">
            <a:extLst>
              <a:ext uri="{FF2B5EF4-FFF2-40B4-BE49-F238E27FC236}">
                <a16:creationId xmlns:a16="http://schemas.microsoft.com/office/drawing/2014/main" id="{F63CEFEB-2B3E-59C0-5BD8-B666DD667B16}"/>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258860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434" y="528616"/>
            <a:ext cx="7788215" cy="1325563"/>
          </a:xfrm>
        </p:spPr>
        <p:txBody>
          <a:bodyPr>
            <a:normAutofit fontScale="90000"/>
          </a:bodyPr>
          <a:lstStyle/>
          <a:p>
            <a:r>
              <a:rPr lang="en-US" sz="8000" dirty="0"/>
              <a:t>Sexual Orientation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568" y="1078302"/>
            <a:ext cx="4603450" cy="5779698"/>
          </a:xfrm>
          <a:prstGeom prst="rect">
            <a:avLst/>
          </a:prstGeom>
        </p:spPr>
      </p:pic>
      <p:pic>
        <p:nvPicPr>
          <p:cNvPr id="2" name="Picture 1">
            <a:extLst>
              <a:ext uri="{FF2B5EF4-FFF2-40B4-BE49-F238E27FC236}">
                <a16:creationId xmlns:a16="http://schemas.microsoft.com/office/drawing/2014/main" id="{A8F2DBA5-5C06-EBD5-B922-D6F93A5154FB}"/>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47078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849" r="21046"/>
          <a:stretch/>
        </p:blipFill>
        <p:spPr>
          <a:xfrm>
            <a:off x="1570449" y="989487"/>
            <a:ext cx="2551730" cy="431726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8090" r="20982"/>
          <a:stretch/>
        </p:blipFill>
        <p:spPr>
          <a:xfrm>
            <a:off x="5146121" y="970032"/>
            <a:ext cx="2636028" cy="43264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8115" y="989487"/>
            <a:ext cx="3669430" cy="4607022"/>
          </a:xfrm>
          <a:prstGeom prst="rect">
            <a:avLst/>
          </a:prstGeom>
        </p:spPr>
      </p:pic>
      <p:sp>
        <p:nvSpPr>
          <p:cNvPr id="8" name="TextBox 7"/>
          <p:cNvSpPr txBox="1"/>
          <p:nvPr/>
        </p:nvSpPr>
        <p:spPr>
          <a:xfrm>
            <a:off x="1441924" y="446811"/>
            <a:ext cx="2808781" cy="523220"/>
          </a:xfrm>
          <a:prstGeom prst="rect">
            <a:avLst/>
          </a:prstGeom>
          <a:noFill/>
        </p:spPr>
        <p:txBody>
          <a:bodyPr wrap="none" rtlCol="0">
            <a:spAutoFit/>
          </a:bodyPr>
          <a:lstStyle/>
          <a:p>
            <a:pPr algn="ctr"/>
            <a:r>
              <a:rPr lang="en-US" sz="2800" dirty="0">
                <a:solidFill>
                  <a:schemeClr val="bg1"/>
                </a:solidFill>
                <a:latin typeface="+mj-lt"/>
              </a:rPr>
              <a:t>Gender Identity</a:t>
            </a:r>
          </a:p>
        </p:txBody>
      </p:sp>
      <p:sp>
        <p:nvSpPr>
          <p:cNvPr id="9" name="TextBox 8"/>
          <p:cNvSpPr txBox="1"/>
          <p:nvPr/>
        </p:nvSpPr>
        <p:spPr>
          <a:xfrm>
            <a:off x="4799257" y="446812"/>
            <a:ext cx="3329758" cy="523220"/>
          </a:xfrm>
          <a:prstGeom prst="rect">
            <a:avLst/>
          </a:prstGeom>
          <a:noFill/>
        </p:spPr>
        <p:txBody>
          <a:bodyPr wrap="none" rtlCol="0">
            <a:spAutoFit/>
          </a:bodyPr>
          <a:lstStyle/>
          <a:p>
            <a:pPr algn="ctr"/>
            <a:r>
              <a:rPr lang="en-US" sz="2800" dirty="0">
                <a:solidFill>
                  <a:schemeClr val="bg1"/>
                </a:solidFill>
                <a:latin typeface="+mj-lt"/>
              </a:rPr>
              <a:t>Gender Expression</a:t>
            </a:r>
          </a:p>
        </p:txBody>
      </p:sp>
      <p:sp>
        <p:nvSpPr>
          <p:cNvPr id="10" name="TextBox 9"/>
          <p:cNvSpPr txBox="1"/>
          <p:nvPr/>
        </p:nvSpPr>
        <p:spPr>
          <a:xfrm>
            <a:off x="8437956" y="446812"/>
            <a:ext cx="3329758" cy="523220"/>
          </a:xfrm>
          <a:prstGeom prst="rect">
            <a:avLst/>
          </a:prstGeom>
          <a:noFill/>
        </p:spPr>
        <p:txBody>
          <a:bodyPr wrap="none" rtlCol="0">
            <a:spAutoFit/>
          </a:bodyPr>
          <a:lstStyle/>
          <a:p>
            <a:pPr algn="ctr"/>
            <a:r>
              <a:rPr lang="en-US" sz="2800" dirty="0">
                <a:solidFill>
                  <a:schemeClr val="bg1"/>
                </a:solidFill>
                <a:latin typeface="+mj-lt"/>
              </a:rPr>
              <a:t>Sexual Orientation</a:t>
            </a:r>
          </a:p>
        </p:txBody>
      </p:sp>
      <p:pic>
        <p:nvPicPr>
          <p:cNvPr id="2" name="Picture 1">
            <a:extLst>
              <a:ext uri="{FF2B5EF4-FFF2-40B4-BE49-F238E27FC236}">
                <a16:creationId xmlns:a16="http://schemas.microsoft.com/office/drawing/2014/main" id="{25793A47-392D-7242-23D6-8BA81A25561F}"/>
              </a:ext>
            </a:extLst>
          </p:cNvPr>
          <p:cNvPicPr>
            <a:picLocks noChangeAspect="1"/>
          </p:cNvPicPr>
          <p:nvPr/>
        </p:nvPicPr>
        <p:blipFill>
          <a:blip r:embed="rId6"/>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233649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grandchild is too young to date. How can they know what their sexual orientation is? </a:t>
            </a:r>
          </a:p>
        </p:txBody>
      </p:sp>
      <p:sp>
        <p:nvSpPr>
          <p:cNvPr id="3" name="Content Placeholder 2"/>
          <p:cNvSpPr>
            <a:spLocks noGrp="1"/>
          </p:cNvSpPr>
          <p:nvPr>
            <p:ph idx="1"/>
          </p:nvPr>
        </p:nvSpPr>
        <p:spPr>
          <a:xfrm>
            <a:off x="1300480" y="2877703"/>
            <a:ext cx="5415280" cy="1978777"/>
          </a:xfrm>
        </p:spPr>
        <p:txBody>
          <a:bodyPr>
            <a:normAutofit lnSpcReduction="10000"/>
          </a:bodyPr>
          <a:lstStyle/>
          <a:p>
            <a:r>
              <a:rPr lang="en-US" sz="2400" dirty="0"/>
              <a:t>Kids are coming out earlier than ever </a:t>
            </a:r>
          </a:p>
          <a:p>
            <a:r>
              <a:rPr lang="en-US" sz="2400" dirty="0"/>
              <a:t>Sexual or romantic experiences are not necessary to understand one’s attractions to other people</a:t>
            </a:r>
          </a:p>
          <a:p>
            <a:r>
              <a:rPr lang="en-US" sz="2400" dirty="0"/>
              <a:t>Trust kids—they know who they are</a:t>
            </a:r>
          </a:p>
          <a:p>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234" b="14598"/>
          <a:stretch/>
        </p:blipFill>
        <p:spPr>
          <a:xfrm>
            <a:off x="6908800" y="2160798"/>
            <a:ext cx="4587240" cy="3264642"/>
          </a:xfrm>
          <a:prstGeom prst="rect">
            <a:avLst/>
          </a:prstGeom>
        </p:spPr>
      </p:pic>
      <p:pic>
        <p:nvPicPr>
          <p:cNvPr id="4" name="Picture 3">
            <a:extLst>
              <a:ext uri="{FF2B5EF4-FFF2-40B4-BE49-F238E27FC236}">
                <a16:creationId xmlns:a16="http://schemas.microsoft.com/office/drawing/2014/main" id="{F5F0E312-1723-60C7-4AEC-3F4AFC3F6B7B}"/>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972853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my grandchild know they are transgender at such an early age? </a:t>
            </a:r>
          </a:p>
        </p:txBody>
      </p:sp>
      <p:sp>
        <p:nvSpPr>
          <p:cNvPr id="3" name="Content Placeholder 2"/>
          <p:cNvSpPr>
            <a:spLocks noGrp="1"/>
          </p:cNvSpPr>
          <p:nvPr>
            <p:ph idx="1"/>
          </p:nvPr>
        </p:nvSpPr>
        <p:spPr>
          <a:xfrm>
            <a:off x="838200" y="1825625"/>
            <a:ext cx="10205720" cy="3988766"/>
          </a:xfrm>
        </p:spPr>
        <p:txBody>
          <a:bodyPr>
            <a:normAutofit/>
          </a:bodyPr>
          <a:lstStyle/>
          <a:p>
            <a:r>
              <a:rPr lang="en-US" dirty="0"/>
              <a:t>For most people who are transgender or nonbinary this sense of gender identity happens early in their development</a:t>
            </a:r>
          </a:p>
          <a:p>
            <a:r>
              <a:rPr lang="en-US" dirty="0"/>
              <a:t>Kids need to explore, gender is often one of those explorations—it is good to give them space </a:t>
            </a:r>
            <a:br>
              <a:rPr lang="en-US" dirty="0"/>
            </a:br>
            <a:r>
              <a:rPr lang="en-US" dirty="0"/>
              <a:t>to do that</a:t>
            </a:r>
          </a:p>
          <a:p>
            <a:r>
              <a:rPr lang="en-US" dirty="0"/>
              <a:t>Trust kids—they know who they are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960" y="2926080"/>
            <a:ext cx="3931920" cy="3931920"/>
          </a:xfrm>
          <a:prstGeom prst="rect">
            <a:avLst/>
          </a:prstGeom>
        </p:spPr>
      </p:pic>
      <p:pic>
        <p:nvPicPr>
          <p:cNvPr id="5" name="Picture 4">
            <a:extLst>
              <a:ext uri="{FF2B5EF4-FFF2-40B4-BE49-F238E27FC236}">
                <a16:creationId xmlns:a16="http://schemas.microsoft.com/office/drawing/2014/main" id="{F5CA97D5-B690-EE0A-808E-1D15BBA92599}"/>
              </a:ext>
            </a:extLst>
          </p:cNvPr>
          <p:cNvPicPr>
            <a:picLocks noChangeAspect="1"/>
          </p:cNvPicPr>
          <p:nvPr/>
        </p:nvPicPr>
        <p:blipFill>
          <a:blip r:embed="rId4"/>
          <a:stretch>
            <a:fillRect/>
          </a:stretch>
        </p:blipFill>
        <p:spPr>
          <a:xfrm>
            <a:off x="-735424" y="4375704"/>
            <a:ext cx="3147247" cy="3147247"/>
          </a:xfrm>
          <a:prstGeom prst="rect">
            <a:avLst/>
          </a:prstGeom>
        </p:spPr>
      </p:pic>
    </p:spTree>
    <p:extLst>
      <p:ext uri="{BB962C8B-B14F-4D97-AF65-F5344CB8AC3E}">
        <p14:creationId xmlns:p14="http://schemas.microsoft.com/office/powerpoint/2010/main" val="642966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andparents">
      <a:majorFont>
        <a:latin typeface="Proxima Nova Black"/>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396F46F58F554BBA403402D8C1AEC4" ma:contentTypeVersion="14" ma:contentTypeDescription="Create a new document." ma:contentTypeScope="" ma:versionID="3a52d6c29254c3c1f660f9f1261bd593">
  <xsd:schema xmlns:xsd="http://www.w3.org/2001/XMLSchema" xmlns:xs="http://www.w3.org/2001/XMLSchema" xmlns:p="http://schemas.microsoft.com/office/2006/metadata/properties" xmlns:ns3="d04c86b4-a095-4a21-acf6-6294629a16aa" xmlns:ns4="77107fda-ab18-449b-889c-16075899070a" targetNamespace="http://schemas.microsoft.com/office/2006/metadata/properties" ma:root="true" ma:fieldsID="5ef2a129ea52896b3ede0b452201be67" ns3:_="" ns4:_="">
    <xsd:import namespace="d04c86b4-a095-4a21-acf6-6294629a16aa"/>
    <xsd:import namespace="77107fda-ab18-449b-889c-1607589907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c86b4-a095-4a21-acf6-6294629a16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107fda-ab18-449b-889c-16075899070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C9EAA8-B1D0-4518-A113-D24DE185C0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4c86b4-a095-4a21-acf6-6294629a16aa"/>
    <ds:schemaRef ds:uri="77107fda-ab18-449b-889c-160758990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6C4D59-0A1D-48EC-AE73-6D310DD86C35}">
  <ds:schemaRefs>
    <ds:schemaRef ds:uri="http://schemas.microsoft.com/office/infopath/2007/PartnerControls"/>
    <ds:schemaRef ds:uri="http://purl.org/dc/terms/"/>
    <ds:schemaRef ds:uri="http://schemas.microsoft.com/office/2006/metadata/properties"/>
    <ds:schemaRef ds:uri="d04c86b4-a095-4a21-acf6-6294629a16aa"/>
    <ds:schemaRef ds:uri="http://schemas.microsoft.com/office/2006/documentManagement/types"/>
    <ds:schemaRef ds:uri="77107fda-ab18-449b-889c-16075899070a"/>
    <ds:schemaRef ds:uri="http://purl.org/dc/dcmitype/"/>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3189BEFA-C22C-495F-88EE-898ED6230746}">
  <ds:schemaRefs>
    <ds:schemaRef ds:uri="http://schemas.microsoft.com/sharepoint/v3/contenttype/forms"/>
  </ds:schemaRefs>
</ds:datastoreItem>
</file>

<file path=docMetadata/LabelInfo.xml><?xml version="1.0" encoding="utf-8"?>
<clbl:labelList xmlns:clbl="http://schemas.microsoft.com/office/2020/mipLabelMetadata">
  <clbl:label id="{a35698cb-4365-423b-a3ed-da3d85240bb8}" enabled="0" method="" siteId="{a35698cb-4365-423b-a3ed-da3d85240bb8}" removed="1"/>
</clbl:labelList>
</file>

<file path=docProps/app.xml><?xml version="1.0" encoding="utf-8"?>
<Properties xmlns="http://schemas.openxmlformats.org/officeDocument/2006/extended-properties" xmlns:vt="http://schemas.openxmlformats.org/officeDocument/2006/docPropsVTypes">
  <TotalTime>949</TotalTime>
  <Words>2188</Words>
  <Application>Microsoft Office PowerPoint</Application>
  <PresentationFormat>Widescreen</PresentationFormat>
  <Paragraphs>154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Proxima Nova Black</vt:lpstr>
      <vt:lpstr>Proxima Nova Rg</vt:lpstr>
      <vt:lpstr>Office Theme</vt:lpstr>
      <vt:lpstr>Supporting Your  LGBTQ+ Grandchild</vt:lpstr>
      <vt:lpstr>PowerPoint Presentation</vt:lpstr>
      <vt:lpstr>Let’s start with some basics…</vt:lpstr>
      <vt:lpstr>Gender  Identity</vt:lpstr>
      <vt:lpstr>Gender  Expression</vt:lpstr>
      <vt:lpstr>Sexual Orientation</vt:lpstr>
      <vt:lpstr>PowerPoint Presentation</vt:lpstr>
      <vt:lpstr>My grandchild is too young to date. How can they know what their sexual orientation is? </vt:lpstr>
      <vt:lpstr>How can my grandchild know they are transgender at such an early age? </vt:lpstr>
      <vt:lpstr>Is this a phase they will grow out of? </vt:lpstr>
      <vt:lpstr>If I suspect my grandchild is LGBTQ+, should I bring it up first? </vt:lpstr>
      <vt:lpstr>What if I say the wrong thing? </vt:lpstr>
      <vt:lpstr>How can I show my support to my loved one? </vt:lpstr>
      <vt:lpstr>I often hear other people making jokes about LGBTQ+ people. How should I respond? </vt:lpstr>
      <vt:lpstr>Where can I get additional support? </vt:lpstr>
      <vt:lpstr>pflag.org/YourLGBTQGrandchild</vt:lpstr>
      <vt:lpstr>Time for your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Owen</dc:creator>
  <cp:lastModifiedBy>Sherrill Wayland (She/Her/They)</cp:lastModifiedBy>
  <cp:revision>41</cp:revision>
  <cp:lastPrinted>2022-06-20T18:37:56Z</cp:lastPrinted>
  <dcterms:created xsi:type="dcterms:W3CDTF">2022-06-15T17:25:39Z</dcterms:created>
  <dcterms:modified xsi:type="dcterms:W3CDTF">2023-02-24T23:17:20Z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0x01010040396F46F58F554BBA403402D8C1AEC4</vt:lpwstr>
  </property>
</Properties>
</file>